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9" r:id="rId2"/>
    <p:sldId id="276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方正清刻本悦宋简体" panose="02000000000000000000" pitchFamily="2" charset="-122"/>
      <p:regular r:id="rId23"/>
    </p:embeddedFont>
    <p:embeddedFont>
      <p:font typeface="方正小标宋简体" panose="02000000000000000000" pitchFamily="2" charset="-122"/>
      <p:regular r:id="rId24"/>
    </p:embeddedFont>
    <p:embeddedFont>
      <p:font typeface="仿宋" panose="02010609060101010101" pitchFamily="49" charset="-122"/>
      <p:regular r:id="rId25"/>
    </p:embeddedFont>
    <p:embeddedFont>
      <p:font typeface="华文宋体" panose="02010600040101010101" pitchFamily="2" charset="-122"/>
      <p:regular r:id="rId26"/>
    </p:embeddedFont>
    <p:embeddedFont>
      <p:font typeface="华文中宋" panose="02010600040101010101" pitchFamily="2" charset="-122"/>
      <p:regular r:id="rId27"/>
    </p:embeddedFont>
    <p:embeddedFont>
      <p:font typeface="楷体" panose="02010609060101010101" pitchFamily="49" charset="-122"/>
      <p:regular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941"/>
    <a:srgbClr val="A5A5A5"/>
    <a:srgbClr val="E6E6E6"/>
    <a:srgbClr val="000000"/>
    <a:srgbClr val="00479D"/>
    <a:srgbClr val="84CCC9"/>
    <a:srgbClr val="00A0E9"/>
    <a:srgbClr val="FFFFFF"/>
    <a:srgbClr val="F19149"/>
    <a:srgbClr val="FEF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526" autoAdjust="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DF9F-C0DA-4FE2-84EA-324EBD3BAF41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2C95-9A5B-4517-8C3E-EBEB7449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54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9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311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47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17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03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80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562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94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4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49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450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28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70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074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52C95-9A5B-4517-8C3E-EBEB744984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tags" Target="../tags/tag10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34.tmp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5.png"/><Relationship Id="rId12" Type="http://schemas.openxmlformats.org/officeDocument/2006/relationships/image" Target="../media/image36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37.tmp"/><Relationship Id="rId9" Type="http://schemas.openxmlformats.org/officeDocument/2006/relationships/image" Target="../media/image39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notesSlide" Target="../notesSlides/notesSlide13.xml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1.png"/><Relationship Id="rId1" Type="http://schemas.openxmlformats.org/officeDocument/2006/relationships/tags" Target="../tags/tag14.xml"/><Relationship Id="rId11" Type="http://schemas.microsoft.com/office/2007/relationships/hdphoto" Target="../media/hdphoto4.wdp"/><Relationship Id="rId5" Type="http://schemas.microsoft.com/office/2007/relationships/hdphoto" Target="../media/hdphoto3.wdp"/><Relationship Id="rId15" Type="http://schemas.openxmlformats.org/officeDocument/2006/relationships/image" Target="../media/image90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86.png"/><Relationship Id="rId14" Type="http://schemas.openxmlformats.org/officeDocument/2006/relationships/image" Target="../media/image39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11" Type="http://schemas.openxmlformats.org/officeDocument/2006/relationships/image" Target="../media/image97.png"/><Relationship Id="rId10" Type="http://schemas.openxmlformats.org/officeDocument/2006/relationships/image" Target="../media/image96.png"/><Relationship Id="rId4" Type="http://schemas.openxmlformats.org/officeDocument/2006/relationships/image" Target="../media/image74.tmp"/><Relationship Id="rId9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3" Type="http://schemas.openxmlformats.org/officeDocument/2006/relationships/notesSlide" Target="../notesSlides/notesSlide15.xml"/><Relationship Id="rId12" Type="http://schemas.openxmlformats.org/officeDocument/2006/relationships/image" Target="../media/image10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11" Type="http://schemas.microsoft.com/office/2007/relationships/hdphoto" Target="../media/hdphoto6.wdp"/><Relationship Id="rId5" Type="http://schemas.microsoft.com/office/2007/relationships/hdphoto" Target="../media/hdphoto5.wdp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10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10" Type="http://schemas.openxmlformats.org/officeDocument/2006/relationships/image" Target="../media/image21.png"/><Relationship Id="rId9" Type="http://schemas.microsoft.com/office/2007/relationships/hdphoto" Target="../media/hdphoto1.wdp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11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2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557774" y="2829332"/>
            <a:ext cx="6353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静电场中的导体和电介质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1258383" y="3945537"/>
            <a:ext cx="4951824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静电场中的导体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静电场中的电介质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电容 电容器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电场能量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974190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（下）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5331DF-37F3-75CC-3CCC-0A664D95A059}"/>
              </a:ext>
            </a:extLst>
          </p:cNvPr>
          <p:cNvSpPr/>
          <p:nvPr/>
        </p:nvSpPr>
        <p:spPr>
          <a:xfrm>
            <a:off x="703501" y="3707917"/>
            <a:ext cx="10784998" cy="8842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D806CDC8-5497-CF52-4F08-3CB6DEFCB7E8}"/>
              </a:ext>
            </a:extLst>
          </p:cNvPr>
          <p:cNvSpPr/>
          <p:nvPr/>
        </p:nvSpPr>
        <p:spPr>
          <a:xfrm>
            <a:off x="703501" y="2487374"/>
            <a:ext cx="10784998" cy="11114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静电场中的电介质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11837"/>
                <a:ext cx="11108176" cy="8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电极化强度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𝑷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、极化电荷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、电场强度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彼此依存、互相制约，给电场强度的求解带来困难。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为此，我们引入辅助物理量，将 静电场的高斯定理 推广至 有电介质存在 的情况。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11837"/>
                <a:ext cx="11108176" cy="845168"/>
              </a:xfrm>
              <a:prstGeom prst="rect">
                <a:avLst/>
              </a:prstGeom>
              <a:blipFill>
                <a:blip r:embed="rId6"/>
                <a:stretch>
                  <a:fillRect l="-27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F07E25C-9A74-502C-C6E2-CDF4E6739C03}"/>
              </a:ext>
            </a:extLst>
          </p:cNvPr>
          <p:cNvSpPr txBox="1"/>
          <p:nvPr/>
        </p:nvSpPr>
        <p:spPr>
          <a:xfrm>
            <a:off x="4052785" y="775742"/>
            <a:ext cx="2975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有电介质时静电场的高斯定理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9D82CC-3399-C8CE-E506-4C2525454C0C}"/>
                  </a:ext>
                </a:extLst>
              </p:cNvPr>
              <p:cNvSpPr txBox="1"/>
              <p:nvPr/>
            </p:nvSpPr>
            <p:spPr>
              <a:xfrm>
                <a:off x="3368728" y="2514126"/>
                <a:ext cx="6095082" cy="700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ctrlPr>
                            <a:rPr lang="zh-CN" alt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</m:e>
                      </m:nary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𝑓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9D82CC-3399-C8CE-E506-4C2525454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728" y="2514126"/>
                <a:ext cx="6095082" cy="7001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760904A-D788-CF87-2BBB-6763AFBBE747}"/>
                  </a:ext>
                </a:extLst>
              </p:cNvPr>
              <p:cNvSpPr txBox="1"/>
              <p:nvPr/>
            </p:nvSpPr>
            <p:spPr>
              <a:xfrm>
                <a:off x="3048459" y="2528758"/>
                <a:ext cx="6095082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ctrlPr>
                            <a:rPr lang="zh-CN" alt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zh-CN" alt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</m:e>
                      </m:nary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𝑓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760904A-D788-CF87-2BBB-6763AFBBE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459" y="2528758"/>
                <a:ext cx="6095082" cy="660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1CC60F-357D-844C-D61F-96910BF84E3D}"/>
                  </a:ext>
                </a:extLst>
              </p:cNvPr>
              <p:cNvSpPr txBox="1"/>
              <p:nvPr/>
            </p:nvSpPr>
            <p:spPr>
              <a:xfrm>
                <a:off x="4964418" y="3244480"/>
                <a:ext cx="2131962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ctrlPr>
                            <a:rPr lang="zh-CN" alt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𝑷</m:t>
                              </m:r>
                            </m:e>
                          </m:acc>
                        </m:e>
                      </m:nary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1CC60F-357D-844C-D61F-96910BF84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418" y="3244480"/>
                <a:ext cx="2131962" cy="660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083AF9-77E9-255C-9DA3-BC239FA27A06}"/>
                  </a:ext>
                </a:extLst>
              </p:cNvPr>
              <p:cNvSpPr txBox="1"/>
              <p:nvPr/>
            </p:nvSpPr>
            <p:spPr>
              <a:xfrm>
                <a:off x="2484652" y="2885980"/>
                <a:ext cx="6095082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ctrlPr>
                            <a:rPr lang="zh-CN" alt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zh-CN" alt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𝑷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)</m:t>
                          </m:r>
                        </m:e>
                      </m:nary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083AF9-77E9-255C-9DA3-BC239FA27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52" y="2885980"/>
                <a:ext cx="6095082" cy="6600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6696547-0D08-F7AA-E969-85DAC7D96B28}"/>
                  </a:ext>
                </a:extLst>
              </p:cNvPr>
              <p:cNvSpPr txBox="1"/>
              <p:nvPr/>
            </p:nvSpPr>
            <p:spPr>
              <a:xfrm>
                <a:off x="2886890" y="2884499"/>
                <a:ext cx="6095082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ctrlPr>
                            <a:rPr lang="zh-CN" alt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sub>
                        <m:sup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𝑫</m:t>
                              </m:r>
                            </m:e>
                          </m:acc>
                        </m:e>
                      </m:nary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𝑺</m:t>
                          </m:r>
                        </m:e>
                      </m:acc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6696547-0D08-F7AA-E969-85DAC7D96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890" y="2884499"/>
                <a:ext cx="6095082" cy="6600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317E4A5-565C-7BD4-5A57-4067ADB29449}"/>
                  </a:ext>
                </a:extLst>
              </p:cNvPr>
              <p:cNvSpPr txBox="1"/>
              <p:nvPr/>
            </p:nvSpPr>
            <p:spPr>
              <a:xfrm>
                <a:off x="4971145" y="4333981"/>
                <a:ext cx="1850665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𝑷</m:t>
                          </m:r>
                        </m:e>
                      </m:acc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𝜒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zh-CN" altLang="en-US" sz="18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317E4A5-565C-7BD4-5A57-4067ADB29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145" y="4333981"/>
                <a:ext cx="1850665" cy="402931"/>
              </a:xfrm>
              <a:prstGeom prst="rect">
                <a:avLst/>
              </a:prstGeom>
              <a:blipFill>
                <a:blip r:embed="rId1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9D67B9-0154-4EB0-B6CE-D0840F214879}"/>
                  </a:ext>
                </a:extLst>
              </p:cNvPr>
              <p:cNvSpPr txBox="1"/>
              <p:nvPr/>
            </p:nvSpPr>
            <p:spPr>
              <a:xfrm>
                <a:off x="4584845" y="4054616"/>
                <a:ext cx="2637844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𝑫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(1+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9D67B9-0154-4EB0-B6CE-D0840F214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845" y="4054616"/>
                <a:ext cx="2637844" cy="402931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266105C8-83FE-8806-C730-C7B19F6B4ECB}"/>
              </a:ext>
            </a:extLst>
          </p:cNvPr>
          <p:cNvGrpSpPr/>
          <p:nvPr/>
        </p:nvGrpSpPr>
        <p:grpSpPr>
          <a:xfrm>
            <a:off x="5661197" y="2725463"/>
            <a:ext cx="1441239" cy="972977"/>
            <a:chOff x="5030844" y="2725463"/>
            <a:chExt cx="1441239" cy="97297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74BDED2-22D8-10B4-8CBA-181490E72978}"/>
                </a:ext>
              </a:extLst>
            </p:cNvPr>
            <p:cNvSpPr/>
            <p:nvPr/>
          </p:nvSpPr>
          <p:spPr>
            <a:xfrm>
              <a:off x="6073465" y="2725463"/>
              <a:ext cx="235984" cy="31376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ECF2F02-84C3-7766-CD2D-1AE2C1B55E83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191457" y="3039229"/>
              <a:ext cx="0" cy="3114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B932D03F-56DD-2BB1-37A6-608A1B6BA3FD}"/>
                    </a:ext>
                  </a:extLst>
                </p:cNvPr>
                <p:cNvSpPr txBox="1"/>
                <p:nvPr/>
              </p:nvSpPr>
              <p:spPr>
                <a:xfrm>
                  <a:off x="5030844" y="3390663"/>
                  <a:ext cx="14412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1400" b="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𝑟𝑒𝑒</m:t>
                      </m:r>
                    </m:oMath>
                  </a14:m>
                  <a:r>
                    <a:rPr lang="zh-CN" altLang="en-US" sz="1400" dirty="0">
                      <a:solidFill>
                        <a:schemeClr val="accent5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，自由电荷</a:t>
                  </a: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B932D03F-56DD-2BB1-37A6-608A1B6BA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844" y="3390663"/>
                  <a:ext cx="1441239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5882" r="-1271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4AB01A5-A01B-B38C-8962-84D435774D60}"/>
              </a:ext>
            </a:extLst>
          </p:cNvPr>
          <p:cNvGrpSpPr/>
          <p:nvPr/>
        </p:nvGrpSpPr>
        <p:grpSpPr>
          <a:xfrm>
            <a:off x="7102436" y="2725463"/>
            <a:ext cx="2295221" cy="973814"/>
            <a:chOff x="6472083" y="2725463"/>
            <a:chExt cx="2295221" cy="97381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EFC9EE4-8235-0ACD-44C8-DEA08784D6BF}"/>
                </a:ext>
              </a:extLst>
            </p:cNvPr>
            <p:cNvSpPr/>
            <p:nvPr/>
          </p:nvSpPr>
          <p:spPr>
            <a:xfrm>
              <a:off x="6566297" y="2725463"/>
              <a:ext cx="235984" cy="31376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2A397E3-10C7-67F4-7E04-A7017CBEE8B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6684289" y="3039229"/>
              <a:ext cx="0" cy="3114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55FBA81-D09C-D0F5-C2E6-DA0DBB7ABCED}"/>
                    </a:ext>
                  </a:extLst>
                </p:cNvPr>
                <p:cNvSpPr txBox="1"/>
                <p:nvPr/>
              </p:nvSpPr>
              <p:spPr>
                <a:xfrm>
                  <a:off x="6472083" y="3391500"/>
                  <a:ext cx="229522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0" dirty="0">
                      <a:solidFill>
                        <a:schemeClr val="accent6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极化电荷，</a:t>
                  </a:r>
                  <a14:m>
                    <m:oMath xmlns:m="http://schemas.openxmlformats.org/officeDocument/2006/math">
                      <m:r>
                        <a:rPr lang="en-US" altLang="zh-CN" sz="14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𝑜𝑙𝑎𝑟𝑖𝑧𝑒𝑑</m:t>
                      </m:r>
                    </m:oMath>
                  </a14:m>
                  <a:endParaRPr lang="zh-CN" altLang="en-US" sz="1400" dirty="0">
                    <a:solidFill>
                      <a:schemeClr val="accent6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55FBA81-D09C-D0F5-C2E6-DA0DBB7AB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083" y="3391500"/>
                  <a:ext cx="2295221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796" t="-392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FBA24C6-3AFB-9EBF-4878-1B863ED64177}"/>
              </a:ext>
            </a:extLst>
          </p:cNvPr>
          <p:cNvGrpSpPr/>
          <p:nvPr/>
        </p:nvGrpSpPr>
        <p:grpSpPr>
          <a:xfrm>
            <a:off x="4301958" y="3049269"/>
            <a:ext cx="2637844" cy="1011445"/>
            <a:chOff x="3671605" y="3049269"/>
            <a:chExt cx="2637844" cy="1011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C3A8E02-6CBA-DA3C-4147-AE7C26EDE36E}"/>
                    </a:ext>
                  </a:extLst>
                </p:cNvPr>
                <p:cNvSpPr txBox="1"/>
                <p:nvPr/>
              </p:nvSpPr>
              <p:spPr>
                <a:xfrm>
                  <a:off x="3671605" y="3692215"/>
                  <a:ext cx="2637844" cy="3684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𝑫</m:t>
                          </m:r>
                        </m:e>
                      </m:acc>
                      <m:r>
                        <a:rPr lang="en-US" altLang="zh-CN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zh-CN" altLang="en-US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zh-CN" altLang="en-US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𝑷</m:t>
                          </m:r>
                        </m:e>
                      </m:acc>
                    </m:oMath>
                  </a14:m>
                  <a:r>
                    <a:rPr lang="zh-CN" altLang="en-US" sz="1600" dirty="0">
                      <a:solidFill>
                        <a:schemeClr val="accent2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，电位移</a:t>
                  </a: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C3A8E02-6CBA-DA3C-4147-AE7C26EDE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605" y="3692215"/>
                  <a:ext cx="2637844" cy="368499"/>
                </a:xfrm>
                <a:prstGeom prst="rect">
                  <a:avLst/>
                </a:prstGeom>
                <a:blipFill>
                  <a:blip r:embed="rId16"/>
                  <a:stretch>
                    <a:fillRect b="-1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768263F-1A94-5792-FD61-E370C6ABC611}"/>
                </a:ext>
              </a:extLst>
            </p:cNvPr>
            <p:cNvGrpSpPr/>
            <p:nvPr/>
          </p:nvGrpSpPr>
          <p:grpSpPr>
            <a:xfrm>
              <a:off x="4236336" y="3049269"/>
              <a:ext cx="806156" cy="650008"/>
              <a:chOff x="3891800" y="1249221"/>
              <a:chExt cx="806156" cy="650008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BE8BEAB-7F80-AAE8-24E8-449331767284}"/>
                  </a:ext>
                </a:extLst>
              </p:cNvPr>
              <p:cNvSpPr/>
              <p:nvPr/>
            </p:nvSpPr>
            <p:spPr>
              <a:xfrm>
                <a:off x="3891800" y="1249221"/>
                <a:ext cx="806156" cy="313766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886B45B0-AF8C-8202-2589-A375EBDD8522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4294878" y="1562987"/>
                <a:ext cx="0" cy="336242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F98F950-E6DC-1734-A8E9-B3DAF29C462E}"/>
              </a:ext>
            </a:extLst>
          </p:cNvPr>
          <p:cNvSpPr txBox="1"/>
          <p:nvPr/>
        </p:nvSpPr>
        <p:spPr>
          <a:xfrm>
            <a:off x="541912" y="3215417"/>
            <a:ext cx="11108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有电介质时静电场的高斯定理：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通过 任意闭合曲面 的 电位移通量，等于 该曲面所包围的 自由电荷 代数和。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B19472-117E-7CE4-584C-0E1F1A96B1EB}"/>
                  </a:ext>
                </a:extLst>
              </p:cNvPr>
              <p:cNvSpPr txBox="1"/>
              <p:nvPr/>
            </p:nvSpPr>
            <p:spPr>
              <a:xfrm>
                <a:off x="4577556" y="3816757"/>
                <a:ext cx="2637844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𝑫</m:t>
                          </m:r>
                        </m:e>
                      </m:ac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B19472-117E-7CE4-584C-0E1F1A96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556" y="3816757"/>
                <a:ext cx="2637844" cy="402931"/>
              </a:xfrm>
              <a:prstGeom prst="rect">
                <a:avLst/>
              </a:prstGeom>
              <a:blipFill>
                <a:blip r:embed="rId1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F25673E7-51DF-2037-0B59-7F77C8B33F8D}"/>
              </a:ext>
            </a:extLst>
          </p:cNvPr>
          <p:cNvGrpSpPr/>
          <p:nvPr/>
        </p:nvGrpSpPr>
        <p:grpSpPr>
          <a:xfrm>
            <a:off x="5247233" y="3850826"/>
            <a:ext cx="1319780" cy="827717"/>
            <a:chOff x="5304508" y="4209076"/>
            <a:chExt cx="1319780" cy="827717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9E58260-3EEB-2D53-0568-1A123C9C1F08}"/>
                </a:ext>
              </a:extLst>
            </p:cNvPr>
            <p:cNvSpPr/>
            <p:nvPr/>
          </p:nvSpPr>
          <p:spPr>
            <a:xfrm>
              <a:off x="6388304" y="4209076"/>
              <a:ext cx="235984" cy="313766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878EB89-8CAD-3B6C-C9A6-80CCD2951642}"/>
                </a:ext>
              </a:extLst>
            </p:cNvPr>
            <p:cNvSpPr/>
            <p:nvPr/>
          </p:nvSpPr>
          <p:spPr>
            <a:xfrm>
              <a:off x="5304508" y="4723027"/>
              <a:ext cx="235984" cy="313766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C0632D9-D00C-E4A7-910F-F4EE20E0E4C4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 flipH="1">
              <a:off x="5422500" y="4522842"/>
              <a:ext cx="1083796" cy="200185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3C35CE2-C280-6A6B-5499-29B75A60511C}"/>
              </a:ext>
            </a:extLst>
          </p:cNvPr>
          <p:cNvGrpSpPr/>
          <p:nvPr/>
        </p:nvGrpSpPr>
        <p:grpSpPr>
          <a:xfrm>
            <a:off x="6253623" y="4142391"/>
            <a:ext cx="1278747" cy="933041"/>
            <a:chOff x="6472083" y="2725463"/>
            <a:chExt cx="1278747" cy="933041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CE7C27A-84F2-D58F-DE08-9DD953957AF4}"/>
                </a:ext>
              </a:extLst>
            </p:cNvPr>
            <p:cNvSpPr/>
            <p:nvPr/>
          </p:nvSpPr>
          <p:spPr>
            <a:xfrm>
              <a:off x="6566297" y="2725463"/>
              <a:ext cx="235984" cy="28902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9B591F9F-8F09-89C6-B1DD-174FCC22FF10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>
              <a:off x="6684289" y="3014485"/>
              <a:ext cx="0" cy="336242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750CCFE-1E45-D38C-817E-E7D373046720}"/>
                    </a:ext>
                  </a:extLst>
                </p:cNvPr>
                <p:cNvSpPr txBox="1"/>
                <p:nvPr/>
              </p:nvSpPr>
              <p:spPr>
                <a:xfrm>
                  <a:off x="6472083" y="3350727"/>
                  <a:ext cx="12787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0" dirty="0">
                      <a:solidFill>
                        <a:schemeClr val="accent1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真空电容率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sz="1400" dirty="0">
                    <a:solidFill>
                      <a:schemeClr val="accent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8750CCFE-1E45-D38C-817E-E7D373046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2083" y="3350727"/>
                  <a:ext cx="1278747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1429" t="-588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E29BBFC-CA0D-A7B6-1EBD-3E10FA9E1317}"/>
              </a:ext>
            </a:extLst>
          </p:cNvPr>
          <p:cNvGrpSpPr/>
          <p:nvPr/>
        </p:nvGrpSpPr>
        <p:grpSpPr>
          <a:xfrm>
            <a:off x="5098589" y="4142391"/>
            <a:ext cx="1278746" cy="932204"/>
            <a:chOff x="5778511" y="2725463"/>
            <a:chExt cx="1278746" cy="932204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0A50498-DF66-596B-82CB-987298318065}"/>
                </a:ext>
              </a:extLst>
            </p:cNvPr>
            <p:cNvSpPr/>
            <p:nvPr/>
          </p:nvSpPr>
          <p:spPr>
            <a:xfrm>
              <a:off x="6322727" y="2725463"/>
              <a:ext cx="646036" cy="290303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39131B3E-EB4F-0F23-0AD1-8C94EF11D6A3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6645745" y="3015766"/>
              <a:ext cx="0" cy="336242"/>
            </a:xfrm>
            <a:prstGeom prst="straightConnector1">
              <a:avLst/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9C3776E-BB28-B572-B96A-AF45900939EB}"/>
                    </a:ext>
                  </a:extLst>
                </p:cNvPr>
                <p:cNvSpPr txBox="1"/>
                <p:nvPr/>
              </p:nvSpPr>
              <p:spPr>
                <a:xfrm>
                  <a:off x="5778511" y="3349890"/>
                  <a:ext cx="12787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0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相对电容率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</m:sub>
                      </m:sSub>
                    </m:oMath>
                  </a14:m>
                  <a:endParaRPr lang="zh-CN" altLang="en-US" sz="14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9C3776E-BB28-B572-B96A-AF4590093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8511" y="3349890"/>
                  <a:ext cx="1278746" cy="307777"/>
                </a:xfrm>
                <a:prstGeom prst="rect">
                  <a:avLst/>
                </a:prstGeom>
                <a:blipFill>
                  <a:blip r:embed="rId19"/>
                  <a:stretch>
                    <a:fillRect l="-1429" t="-6000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78AACE8-1E29-CB15-3DDC-92CC45CD6AFA}"/>
              </a:ext>
            </a:extLst>
          </p:cNvPr>
          <p:cNvGrpSpPr/>
          <p:nvPr/>
        </p:nvGrpSpPr>
        <p:grpSpPr>
          <a:xfrm>
            <a:off x="5149788" y="5080955"/>
            <a:ext cx="2282846" cy="417387"/>
            <a:chOff x="5149788" y="5080955"/>
            <a:chExt cx="2282846" cy="417387"/>
          </a:xfrm>
        </p:grpSpPr>
        <p:sp>
          <p:nvSpPr>
            <p:cNvPr id="72" name="左大括号 71">
              <a:extLst>
                <a:ext uri="{FF2B5EF4-FFF2-40B4-BE49-F238E27FC236}">
                  <a16:creationId xmlns:a16="http://schemas.microsoft.com/office/drawing/2014/main" id="{7F2D0C62-7C29-D268-9465-FBDFE44758CE}"/>
                </a:ext>
              </a:extLst>
            </p:cNvPr>
            <p:cNvSpPr/>
            <p:nvPr/>
          </p:nvSpPr>
          <p:spPr>
            <a:xfrm rot="16200000">
              <a:off x="6236406" y="3994337"/>
              <a:ext cx="109610" cy="2282846"/>
            </a:xfrm>
            <a:prstGeom prst="leftBrace">
              <a:avLst>
                <a:gd name="adj1" fmla="val 162560"/>
                <a:gd name="adj2" fmla="val 50000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3B7B333F-2F73-413E-2F4B-20049E072A13}"/>
                    </a:ext>
                  </a:extLst>
                </p:cNvPr>
                <p:cNvSpPr txBox="1"/>
                <p:nvPr/>
              </p:nvSpPr>
              <p:spPr>
                <a:xfrm>
                  <a:off x="5581130" y="5190565"/>
                  <a:ext cx="159240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0" dirty="0">
                      <a:solidFill>
                        <a:srgbClr val="00B0F0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电容率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  <m:r>
                            <a:rPr lang="en-US" altLang="zh-CN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accent1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sz="1400" dirty="0">
                    <a:solidFill>
                      <a:srgbClr val="00B0F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3B7B333F-2F73-413E-2F4B-20049E072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130" y="5190565"/>
                  <a:ext cx="1592409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1149" t="-392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0547C52-6285-1968-2CAB-8E534F7163F1}"/>
                  </a:ext>
                </a:extLst>
              </p:cNvPr>
              <p:cNvSpPr txBox="1"/>
              <p:nvPr/>
            </p:nvSpPr>
            <p:spPr>
              <a:xfrm>
                <a:off x="4613828" y="4090620"/>
                <a:ext cx="2637844" cy="40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𝑫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𝜀</m:t>
                      </m:r>
                      <m:acc>
                        <m:accPr>
                          <m:chr m:val="⃗"/>
                          <m:ctrlPr>
                            <a:rPr lang="zh-CN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00547C52-6285-1968-2CAB-8E534F716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828" y="4090620"/>
                <a:ext cx="2637844" cy="4029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138BE8E3-B426-5CE8-C593-1280B188771D}"/>
                  </a:ext>
                </a:extLst>
              </p:cNvPr>
              <p:cNvSpPr txBox="1"/>
              <p:nvPr/>
            </p:nvSpPr>
            <p:spPr>
              <a:xfrm>
                <a:off x="541912" y="4189727"/>
                <a:ext cx="11108176" cy="36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均匀电介质中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𝑫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的关系：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电位移与电场强度同向，数值上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𝑫</m:t>
                        </m:r>
                      </m:e>
                    </m:acc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𝜀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𝜀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为介质电容率。</a:t>
                </a:r>
                <a:endParaRPr lang="en-US" altLang="zh-CN" sz="16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138BE8E3-B426-5CE8-C593-1280B188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12" y="4189727"/>
                <a:ext cx="11108176" cy="368499"/>
              </a:xfrm>
              <a:prstGeom prst="rect">
                <a:avLst/>
              </a:prstGeom>
              <a:blipFill>
                <a:blip r:embed="rId22"/>
                <a:stretch>
                  <a:fillRect t="-3279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132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64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0 L 1.25E-6 -0.05185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64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07407E-6 L 1.45833E-6 -0.04468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7" grpId="0" animBg="1"/>
      <p:bldP spid="9" grpId="0"/>
      <p:bldP spid="4" grpId="0"/>
      <p:bldP spid="4" grpId="1"/>
      <p:bldP spid="5" grpId="0"/>
      <p:bldP spid="5" grpId="1"/>
      <p:bldP spid="7" grpId="0"/>
      <p:bldP spid="7" grpId="1"/>
      <p:bldP spid="10" grpId="0"/>
      <p:bldP spid="10" grpId="1"/>
      <p:bldP spid="14" grpId="0"/>
      <p:bldP spid="14" grpId="1"/>
      <p:bldP spid="16" grpId="0"/>
      <p:bldP spid="16" grpId="1"/>
      <p:bldP spid="17" grpId="0"/>
      <p:bldP spid="17" grpId="1"/>
      <p:bldP spid="40" grpId="0"/>
      <p:bldP spid="42" grpId="0"/>
      <p:bldP spid="42" grpId="1"/>
      <p:bldP spid="75" grpId="0"/>
      <p:bldP spid="75" grpId="1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8CCE51-1D00-7BB4-23C3-32A83DB7F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292" y="2079025"/>
            <a:ext cx="2855915" cy="2710061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当静电场中有电介质时，利用 静电平衡、电荷守恒、有电介质时的高斯定理 等理论，分析计算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𝑈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、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𝜎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等物理量。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blipFill>
                <a:blip r:embed="rId7"/>
                <a:stretch>
                  <a:fillRect l="-274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284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有电介质时静电场的分析计算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61853D-0C41-2087-6BC0-858117905688}"/>
                  </a:ext>
                </a:extLst>
              </p:cNvPr>
              <p:cNvSpPr txBox="1"/>
              <p:nvPr/>
            </p:nvSpPr>
            <p:spPr>
              <a:xfrm>
                <a:off x="507460" y="1960947"/>
                <a:ext cx="11108176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例：一个 相对电容率为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 各向同性均匀电介质球壳，壳内有一带电量为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的同心导体球。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球壳内外半径分别为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，导体球的半径为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。试求静电平衡时空间各区域电场分布。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61853D-0C41-2087-6BC0-8581179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960947"/>
                <a:ext cx="11108176" cy="795795"/>
              </a:xfrm>
              <a:prstGeom prst="rect">
                <a:avLst/>
              </a:prstGeom>
              <a:blipFill>
                <a:blip r:embed="rId8"/>
                <a:stretch>
                  <a:fillRect l="-27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79542-90D4-9247-2BE7-0AE0F25F78E3}"/>
                  </a:ext>
                </a:extLst>
              </p:cNvPr>
              <p:cNvSpPr txBox="1"/>
              <p:nvPr/>
            </p:nvSpPr>
            <p:spPr>
              <a:xfrm>
                <a:off x="507457" y="2830325"/>
                <a:ext cx="8960798" cy="318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解：①区域</a:t>
                </a:r>
                <a:r>
                  <a:rPr lang="en-US" altLang="zh-CN" sz="16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Ⅰ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：由导体的静电平衡，</a:t>
                </a:r>
                <a:r>
                  <a:rPr lang="zh-CN" altLang="en-US" sz="1600" b="1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zh-CN" sz="1600" b="1" i="0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𝐈</m:t>
                            </m:r>
                          </m:sub>
                        </m:sSub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=0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②对于区域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Ⅱ/Ⅲ/Ⅳ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，其具有相同的球对称性。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在各区域内任取一同心球面（半径为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）作为高斯面，高斯面所包围的自由电荷总为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:r>
                  <a:rPr lang="zh-CN" altLang="en-US" sz="1600" b="1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𝑫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。由对称性，即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∙4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²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𝑄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。又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区域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Ⅱ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：相对电容率为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。故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区域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Ⅲ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：相对电容率为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  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区域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Ⅳ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：相对电容率为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=1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𝑄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79542-90D4-9247-2BE7-0AE0F25F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830325"/>
                <a:ext cx="8960798" cy="3180743"/>
              </a:xfrm>
              <a:prstGeom prst="rect">
                <a:avLst/>
              </a:prstGeom>
              <a:blipFill>
                <a:blip r:embed="rId9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7490767-5722-C1D3-5E6D-CFF9EBA75D19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静电场中的电介质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30D3A66-71AD-1C3F-3111-A34F114D15B0}"/>
              </a:ext>
            </a:extLst>
          </p:cNvPr>
          <p:cNvSpPr/>
          <p:nvPr/>
        </p:nvSpPr>
        <p:spPr>
          <a:xfrm>
            <a:off x="10041588" y="3041613"/>
            <a:ext cx="608957" cy="608957"/>
          </a:xfrm>
          <a:prstGeom prst="ellipse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D60C45C-1442-045C-6B7D-4357FE0CE299}"/>
              </a:ext>
            </a:extLst>
          </p:cNvPr>
          <p:cNvGrpSpPr/>
          <p:nvPr/>
        </p:nvGrpSpPr>
        <p:grpSpPr>
          <a:xfrm>
            <a:off x="8183678" y="1952371"/>
            <a:ext cx="3536289" cy="2787436"/>
            <a:chOff x="8183678" y="1952371"/>
            <a:chExt cx="3536289" cy="2787436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5E9600B-B483-ECC1-90BF-97072A6084E4}"/>
                </a:ext>
              </a:extLst>
            </p:cNvPr>
            <p:cNvSpPr/>
            <p:nvPr/>
          </p:nvSpPr>
          <p:spPr>
            <a:xfrm>
              <a:off x="8932531" y="1952371"/>
              <a:ext cx="2787436" cy="2787436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D652C95-04F9-E6E6-EF8E-D9CD09810B18}"/>
                </a:ext>
              </a:extLst>
            </p:cNvPr>
            <p:cNvSpPr txBox="1"/>
            <p:nvPr/>
          </p:nvSpPr>
          <p:spPr>
            <a:xfrm>
              <a:off x="8183678" y="3121223"/>
              <a:ext cx="793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B05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高斯面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370B695-D1BA-8FBB-3E96-4596C79C55BE}"/>
              </a:ext>
            </a:extLst>
          </p:cNvPr>
          <p:cNvGrpSpPr/>
          <p:nvPr/>
        </p:nvGrpSpPr>
        <p:grpSpPr>
          <a:xfrm>
            <a:off x="8675003" y="2317629"/>
            <a:ext cx="2687326" cy="2056921"/>
            <a:chOff x="8675003" y="2317629"/>
            <a:chExt cx="2687326" cy="2056921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B22008F-EB60-EA21-E155-7E8A268B92E8}"/>
                </a:ext>
              </a:extLst>
            </p:cNvPr>
            <p:cNvSpPr/>
            <p:nvPr/>
          </p:nvSpPr>
          <p:spPr>
            <a:xfrm>
              <a:off x="9305408" y="2317629"/>
              <a:ext cx="2056921" cy="205692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0E48F05-6ECD-C00D-DB29-7FE332C0DC1E}"/>
                </a:ext>
              </a:extLst>
            </p:cNvPr>
            <p:cNvSpPr txBox="1"/>
            <p:nvPr/>
          </p:nvSpPr>
          <p:spPr>
            <a:xfrm>
              <a:off x="8675003" y="2776654"/>
              <a:ext cx="793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B0F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高斯面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7E20ED2-91F9-110A-A65F-21B5CA2430C0}"/>
              </a:ext>
            </a:extLst>
          </p:cNvPr>
          <p:cNvGrpSpPr/>
          <p:nvPr/>
        </p:nvGrpSpPr>
        <p:grpSpPr>
          <a:xfrm>
            <a:off x="9198283" y="2549782"/>
            <a:ext cx="1835355" cy="1483881"/>
            <a:chOff x="9198283" y="2549782"/>
            <a:chExt cx="1835355" cy="148388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880A734-535A-A760-28DA-01D564FF5024}"/>
                </a:ext>
              </a:extLst>
            </p:cNvPr>
            <p:cNvSpPr/>
            <p:nvPr/>
          </p:nvSpPr>
          <p:spPr>
            <a:xfrm>
              <a:off x="9658493" y="2658518"/>
              <a:ext cx="1375145" cy="1375145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992213C-6AD8-E84E-98B3-A7F91C623958}"/>
                </a:ext>
              </a:extLst>
            </p:cNvPr>
            <p:cNvSpPr txBox="1"/>
            <p:nvPr/>
          </p:nvSpPr>
          <p:spPr>
            <a:xfrm>
              <a:off x="9198283" y="2549782"/>
              <a:ext cx="793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70C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高斯面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0349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0" grpId="0" uiExpand="1" build="p"/>
      <p:bldP spid="11" grpId="0" animBg="1"/>
      <p:bldP spid="11" grpId="1" animBg="1"/>
      <p:bldP spid="11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298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电容 电容器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对于不同的 孤立导体，其 在同一点处的电势大小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（以无穷远为电势零点）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与 带电量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成正比关系。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430887"/>
              </a:xfrm>
              <a:prstGeom prst="rect">
                <a:avLst/>
              </a:prstGeom>
              <a:blipFill>
                <a:blip r:embed="rId6"/>
                <a:stretch>
                  <a:fillRect l="-27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3618610" y="775742"/>
            <a:ext cx="1736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孤立导体的电容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0EFF1F0-8E24-97C8-E5AD-6816774A36B8}"/>
              </a:ext>
            </a:extLst>
          </p:cNvPr>
          <p:cNvGrpSpPr/>
          <p:nvPr/>
        </p:nvGrpSpPr>
        <p:grpSpPr>
          <a:xfrm>
            <a:off x="1224336" y="1918079"/>
            <a:ext cx="9602265" cy="1705328"/>
            <a:chOff x="1224336" y="1918079"/>
            <a:chExt cx="9602265" cy="170532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A60447E-F577-A2C9-F68C-35E0D52D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607" y="2045526"/>
              <a:ext cx="1699080" cy="145043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6B2D61B-D8CA-00E2-6B49-37E84E56B647}"/>
                </a:ext>
              </a:extLst>
            </p:cNvPr>
            <p:cNvSpPr txBox="1"/>
            <p:nvPr/>
          </p:nvSpPr>
          <p:spPr>
            <a:xfrm>
              <a:off x="8392940" y="2292205"/>
              <a:ext cx="1435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均匀带电圆环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D2AC1050-A236-CD54-69DF-469E0D1FFAB6}"/>
                    </a:ext>
                  </a:extLst>
                </p:cNvPr>
                <p:cNvSpPr txBox="1"/>
                <p:nvPr/>
              </p:nvSpPr>
              <p:spPr>
                <a:xfrm>
                  <a:off x="9793144" y="2253067"/>
                  <a:ext cx="9106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带电量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</m:oMath>
                  </a14:m>
                  <a:endPara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半径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𝑅</m:t>
                      </m:r>
                    </m:oMath>
                  </a14:m>
                  <a:endPara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D2AC1050-A236-CD54-69DF-469E0D1FF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3144" y="2253067"/>
                  <a:ext cx="910695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1333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94CF5BF-9159-011A-82AA-261FF68D0235}"/>
                    </a:ext>
                  </a:extLst>
                </p:cNvPr>
                <p:cNvSpPr txBox="1"/>
                <p:nvPr/>
              </p:nvSpPr>
              <p:spPr>
                <a:xfrm>
                  <a:off x="8392940" y="2820212"/>
                  <a:ext cx="2433661" cy="533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zh-CN" altLang="en-US" sz="14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𝜑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 (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在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环心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E94CF5BF-9159-011A-82AA-261FF68D0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940" y="2820212"/>
                  <a:ext cx="2433661" cy="53360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A77A3DE-A363-B8F2-E3A4-C6301CD3E623}"/>
                </a:ext>
              </a:extLst>
            </p:cNvPr>
            <p:cNvSpPr txBox="1"/>
            <p:nvPr/>
          </p:nvSpPr>
          <p:spPr>
            <a:xfrm>
              <a:off x="3086277" y="2292205"/>
              <a:ext cx="1435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均匀带电球体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DF561D8-D2A2-EED4-CB6F-2642CD6C7D90}"/>
                    </a:ext>
                  </a:extLst>
                </p:cNvPr>
                <p:cNvSpPr txBox="1"/>
                <p:nvPr/>
              </p:nvSpPr>
              <p:spPr>
                <a:xfrm>
                  <a:off x="4521533" y="2277496"/>
                  <a:ext cx="10567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带电量</a:t>
                  </a:r>
                  <a14:m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</m:oMath>
                  </a14:m>
                  <a:endParaRPr lang="en-US" altLang="zh-CN" sz="12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半径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𝑅</m:t>
                      </m:r>
                    </m:oMath>
                  </a14:m>
                  <a:endPara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DF561D8-D2A2-EED4-CB6F-2642CD6C7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533" y="2277496"/>
                  <a:ext cx="105679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578" t="-1333" b="-1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43F63DD-F2A6-35DB-F84B-6D1E97EE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336" y="1918079"/>
              <a:ext cx="1699081" cy="17053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3EE20B3-54E9-162A-EF8A-A7E18CDC9A39}"/>
                    </a:ext>
                  </a:extLst>
                </p:cNvPr>
                <p:cNvSpPr txBox="1"/>
                <p:nvPr/>
              </p:nvSpPr>
              <p:spPr>
                <a:xfrm>
                  <a:off x="2746262" y="2770743"/>
                  <a:ext cx="2938702" cy="533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𝜑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在</m:t>
                        </m:r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球体表面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3EE20B3-54E9-162A-EF8A-A7E18CDC9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262" y="2770743"/>
                  <a:ext cx="2938702" cy="53360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BA5347-5BF1-35E1-6431-65BE57D6F444}"/>
                  </a:ext>
                </a:extLst>
              </p:cNvPr>
              <p:cNvSpPr txBox="1"/>
              <p:nvPr/>
            </p:nvSpPr>
            <p:spPr>
              <a:xfrm>
                <a:off x="507459" y="3741729"/>
                <a:ext cx="11108176" cy="140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引入 电容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num>
                      <m:den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𝜑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（单位：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𝐹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，法拉）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这个物理量 来描述 孤立导体的这种性质。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孤立导体的电容仅与导体本身有关，反应 导体在带电量确定时 在某点所产生的电势大小。</a:t>
                </a:r>
                <a:endParaRPr lang="en-US" altLang="zh-CN" sz="14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「法拉」是一个非常大的单位，若将地球看成一个孤立导体，其电容也仅有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7.1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。常用的单位是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pF</m:t>
                    </m:r>
                  </m:oMath>
                </a14:m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BA5347-5BF1-35E1-6431-65BE57D6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3741729"/>
                <a:ext cx="11108176" cy="1400961"/>
              </a:xfrm>
              <a:prstGeom prst="rect">
                <a:avLst/>
              </a:prstGeom>
              <a:blipFill>
                <a:blip r:embed="rId14"/>
                <a:stretch>
                  <a:fillRect l="-27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706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F0D4E9F-68F3-9D66-95FD-FF45DCBB98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2" b="8109"/>
          <a:stretch/>
        </p:blipFill>
        <p:spPr>
          <a:xfrm>
            <a:off x="2933576" y="2339316"/>
            <a:ext cx="1668013" cy="2153367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298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电容 电容器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孤立导体 在 受到外加导体、电场、电介质影响时，带电量、电势均会发生变化，致使 电容 发生变化。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为了 稳定的“容纳”电荷，利用 静电屏蔽原理，人们制造了不同的 电容器。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3618610" y="775742"/>
            <a:ext cx="1736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电容器及其电容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BA5347-5BF1-35E1-6431-65BE57D6F444}"/>
                  </a:ext>
                </a:extLst>
              </p:cNvPr>
              <p:cNvSpPr txBox="1"/>
              <p:nvPr/>
            </p:nvSpPr>
            <p:spPr>
              <a:xfrm>
                <a:off x="507459" y="4632596"/>
                <a:ext cx="11108176" cy="1378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将 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中间夹有电介质的 一对相距很近的 导体板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组成的系统 称作 电容器。电容器容纳电荷的本领 由电容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𝑈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表征。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相距很近是为了满足视作无限大的条件，以达到静电屏蔽的效果</a:t>
                </a:r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4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zh-CN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电容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C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是电容器本身的属性，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𝑈</m:t>
                        </m:r>
                      </m:den>
                    </m:f>
                  </m:oMath>
                </a14:m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仅是电容的定义式（而非决定式）。其中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𝑞</m:t>
                    </m:r>
                  </m:oMath>
                </a14:m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为某极板上所带电荷量，</a:t>
                </a: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𝑈</m:t>
                    </m:r>
                  </m:oMath>
                </a14:m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为两板间电势差。</a:t>
                </a:r>
                <a:endParaRPr lang="en-US" altLang="zh-CN" sz="14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BA5347-5BF1-35E1-6431-65BE57D6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632596"/>
                <a:ext cx="11108176" cy="1378583"/>
              </a:xfrm>
              <a:prstGeom prst="rect">
                <a:avLst/>
              </a:prstGeom>
              <a:blipFill>
                <a:blip r:embed="rId7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5F4FA2C-CEA6-A41E-0AAC-2BC4E3B4B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4" y="2339317"/>
            <a:ext cx="1384004" cy="21324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36BB019-2EF2-24C4-A8C4-B6477BA9D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1" y="2595428"/>
            <a:ext cx="1770054" cy="166714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3A6A591-60CB-8520-45CE-46B5FBB7E5CB}"/>
              </a:ext>
            </a:extLst>
          </p:cNvPr>
          <p:cNvSpPr txBox="1"/>
          <p:nvPr/>
        </p:nvSpPr>
        <p:spPr>
          <a:xfrm>
            <a:off x="1898072" y="3018919"/>
            <a:ext cx="930462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平行板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电容器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42CD512-C8AE-0E80-9299-B43CF2DB92E3}"/>
              </a:ext>
            </a:extLst>
          </p:cNvPr>
          <p:cNvSpPr txBox="1"/>
          <p:nvPr/>
        </p:nvSpPr>
        <p:spPr>
          <a:xfrm>
            <a:off x="4424370" y="3018918"/>
            <a:ext cx="930462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圆柱体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电容器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BD1813-69AE-66FF-669E-FA957AA2C332}"/>
              </a:ext>
            </a:extLst>
          </p:cNvPr>
          <p:cNvSpPr txBox="1"/>
          <p:nvPr/>
        </p:nvSpPr>
        <p:spPr>
          <a:xfrm>
            <a:off x="7272399" y="3031930"/>
            <a:ext cx="9628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球形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电容器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55A7FEC-B9E8-6D45-FD16-D594C6ECB861}"/>
              </a:ext>
            </a:extLst>
          </p:cNvPr>
          <p:cNvSpPr/>
          <p:nvPr/>
        </p:nvSpPr>
        <p:spPr>
          <a:xfrm>
            <a:off x="8696668" y="2710153"/>
            <a:ext cx="2918967" cy="15222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任何导体间都存在着电容</a:t>
            </a:r>
            <a:endParaRPr lang="en-US" altLang="zh-CN" sz="14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如导线与导线间、元件与外壳间</a:t>
            </a:r>
            <a:endParaRPr lang="en-US" altLang="zh-CN" sz="14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称这样的电容为</a:t>
            </a:r>
            <a:endParaRPr lang="en-US" altLang="zh-CN" sz="14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分布电容（杂散电容）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  <p:bldP spid="20" grpId="0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298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电容 电容器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3618609" y="775742"/>
            <a:ext cx="19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常见电容器的电容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6E37528-047E-55C7-DDC2-402C8E6E905D}"/>
              </a:ext>
            </a:extLst>
          </p:cNvPr>
          <p:cNvGrpSpPr/>
          <p:nvPr/>
        </p:nvGrpSpPr>
        <p:grpSpPr>
          <a:xfrm>
            <a:off x="524085" y="1537017"/>
            <a:ext cx="3697674" cy="4423087"/>
            <a:chOff x="524085" y="1537017"/>
            <a:chExt cx="3697674" cy="442308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3F211A9-DD4B-8EDB-8BD8-2D4AF5D7A81D}"/>
                </a:ext>
              </a:extLst>
            </p:cNvPr>
            <p:cNvSpPr/>
            <p:nvPr/>
          </p:nvSpPr>
          <p:spPr>
            <a:xfrm>
              <a:off x="574120" y="4917291"/>
              <a:ext cx="3633395" cy="1037039"/>
            </a:xfrm>
            <a:custGeom>
              <a:avLst/>
              <a:gdLst>
                <a:gd name="connsiteX0" fmla="*/ 0 w 3625208"/>
                <a:gd name="connsiteY0" fmla="*/ 581198 h 1162396"/>
                <a:gd name="connsiteX1" fmla="*/ 581198 w 3625208"/>
                <a:gd name="connsiteY1" fmla="*/ 0 h 1162396"/>
                <a:gd name="connsiteX2" fmla="*/ 3044010 w 3625208"/>
                <a:gd name="connsiteY2" fmla="*/ 0 h 1162396"/>
                <a:gd name="connsiteX3" fmla="*/ 3625208 w 3625208"/>
                <a:gd name="connsiteY3" fmla="*/ 581198 h 1162396"/>
                <a:gd name="connsiteX4" fmla="*/ 3625208 w 3625208"/>
                <a:gd name="connsiteY4" fmla="*/ 581198 h 1162396"/>
                <a:gd name="connsiteX5" fmla="*/ 3044010 w 3625208"/>
                <a:gd name="connsiteY5" fmla="*/ 1162396 h 1162396"/>
                <a:gd name="connsiteX6" fmla="*/ 581198 w 3625208"/>
                <a:gd name="connsiteY6" fmla="*/ 1162396 h 1162396"/>
                <a:gd name="connsiteX7" fmla="*/ 0 w 3625208"/>
                <a:gd name="connsiteY7" fmla="*/ 581198 h 1162396"/>
                <a:gd name="connsiteX0" fmla="*/ 0 w 3625208"/>
                <a:gd name="connsiteY0" fmla="*/ 581198 h 1162396"/>
                <a:gd name="connsiteX1" fmla="*/ 581198 w 3625208"/>
                <a:gd name="connsiteY1" fmla="*/ 0 h 1162396"/>
                <a:gd name="connsiteX2" fmla="*/ 3044010 w 3625208"/>
                <a:gd name="connsiteY2" fmla="*/ 0 h 1162396"/>
                <a:gd name="connsiteX3" fmla="*/ 3625208 w 3625208"/>
                <a:gd name="connsiteY3" fmla="*/ 581198 h 1162396"/>
                <a:gd name="connsiteX4" fmla="*/ 3625208 w 3625208"/>
                <a:gd name="connsiteY4" fmla="*/ 581198 h 1162396"/>
                <a:gd name="connsiteX5" fmla="*/ 3044010 w 3625208"/>
                <a:gd name="connsiteY5" fmla="*/ 1162396 h 1162396"/>
                <a:gd name="connsiteX6" fmla="*/ 581198 w 3625208"/>
                <a:gd name="connsiteY6" fmla="*/ 1162396 h 1162396"/>
                <a:gd name="connsiteX7" fmla="*/ 0 w 3625208"/>
                <a:gd name="connsiteY7" fmla="*/ 581198 h 1162396"/>
                <a:gd name="connsiteX0" fmla="*/ 43637 w 3668845"/>
                <a:gd name="connsiteY0" fmla="*/ 581198 h 1162396"/>
                <a:gd name="connsiteX1" fmla="*/ 41393 w 3668845"/>
                <a:gd name="connsiteY1" fmla="*/ 6824 h 1162396"/>
                <a:gd name="connsiteX2" fmla="*/ 3087647 w 3668845"/>
                <a:gd name="connsiteY2" fmla="*/ 0 h 1162396"/>
                <a:gd name="connsiteX3" fmla="*/ 3668845 w 3668845"/>
                <a:gd name="connsiteY3" fmla="*/ 581198 h 1162396"/>
                <a:gd name="connsiteX4" fmla="*/ 3668845 w 3668845"/>
                <a:gd name="connsiteY4" fmla="*/ 581198 h 1162396"/>
                <a:gd name="connsiteX5" fmla="*/ 3087647 w 3668845"/>
                <a:gd name="connsiteY5" fmla="*/ 1162396 h 1162396"/>
                <a:gd name="connsiteX6" fmla="*/ 624835 w 3668845"/>
                <a:gd name="connsiteY6" fmla="*/ 1162396 h 1162396"/>
                <a:gd name="connsiteX7" fmla="*/ 43637 w 3668845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14455 w 3639663"/>
                <a:gd name="connsiteY0" fmla="*/ 581198 h 1162396"/>
                <a:gd name="connsiteX1" fmla="*/ 12211 w 3639663"/>
                <a:gd name="connsiteY1" fmla="*/ 6824 h 1162396"/>
                <a:gd name="connsiteX2" fmla="*/ 3058465 w 3639663"/>
                <a:gd name="connsiteY2" fmla="*/ 0 h 1162396"/>
                <a:gd name="connsiteX3" fmla="*/ 3639663 w 3639663"/>
                <a:gd name="connsiteY3" fmla="*/ 581198 h 1162396"/>
                <a:gd name="connsiteX4" fmla="*/ 3639663 w 3639663"/>
                <a:gd name="connsiteY4" fmla="*/ 581198 h 1162396"/>
                <a:gd name="connsiteX5" fmla="*/ 3058465 w 3639663"/>
                <a:gd name="connsiteY5" fmla="*/ 1162396 h 1162396"/>
                <a:gd name="connsiteX6" fmla="*/ 595653 w 3639663"/>
                <a:gd name="connsiteY6" fmla="*/ 1162396 h 1162396"/>
                <a:gd name="connsiteX7" fmla="*/ 14455 w 3639663"/>
                <a:gd name="connsiteY7" fmla="*/ 581198 h 1162396"/>
                <a:gd name="connsiteX0" fmla="*/ 14455 w 3639663"/>
                <a:gd name="connsiteY0" fmla="*/ 581198 h 1162396"/>
                <a:gd name="connsiteX1" fmla="*/ 12211 w 3639663"/>
                <a:gd name="connsiteY1" fmla="*/ 6824 h 1162396"/>
                <a:gd name="connsiteX2" fmla="*/ 3058465 w 3639663"/>
                <a:gd name="connsiteY2" fmla="*/ 0 h 1162396"/>
                <a:gd name="connsiteX3" fmla="*/ 3639663 w 3639663"/>
                <a:gd name="connsiteY3" fmla="*/ 581198 h 1162396"/>
                <a:gd name="connsiteX4" fmla="*/ 3639663 w 3639663"/>
                <a:gd name="connsiteY4" fmla="*/ 581198 h 1162396"/>
                <a:gd name="connsiteX5" fmla="*/ 3058465 w 3639663"/>
                <a:gd name="connsiteY5" fmla="*/ 1162396 h 1162396"/>
                <a:gd name="connsiteX6" fmla="*/ 595653 w 3639663"/>
                <a:gd name="connsiteY6" fmla="*/ 1162396 h 1162396"/>
                <a:gd name="connsiteX7" fmla="*/ 14455 w 3639663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11805 w 3637013"/>
                <a:gd name="connsiteY0" fmla="*/ 581198 h 1162396"/>
                <a:gd name="connsiteX1" fmla="*/ 9561 w 3637013"/>
                <a:gd name="connsiteY1" fmla="*/ 6824 h 1162396"/>
                <a:gd name="connsiteX2" fmla="*/ 3055815 w 3637013"/>
                <a:gd name="connsiteY2" fmla="*/ 0 h 1162396"/>
                <a:gd name="connsiteX3" fmla="*/ 3637013 w 3637013"/>
                <a:gd name="connsiteY3" fmla="*/ 581198 h 1162396"/>
                <a:gd name="connsiteX4" fmla="*/ 3637013 w 3637013"/>
                <a:gd name="connsiteY4" fmla="*/ 581198 h 1162396"/>
                <a:gd name="connsiteX5" fmla="*/ 3055815 w 3637013"/>
                <a:gd name="connsiteY5" fmla="*/ 1162396 h 1162396"/>
                <a:gd name="connsiteX6" fmla="*/ 593003 w 3637013"/>
                <a:gd name="connsiteY6" fmla="*/ 1162396 h 1162396"/>
                <a:gd name="connsiteX7" fmla="*/ 11805 w 3637013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2244 w 3633395"/>
                <a:gd name="connsiteY0" fmla="*/ 581198 h 1162396"/>
                <a:gd name="connsiteX1" fmla="*/ 0 w 3633395"/>
                <a:gd name="connsiteY1" fmla="*/ 6824 h 1162396"/>
                <a:gd name="connsiteX2" fmla="*/ 3633395 w 3633395"/>
                <a:gd name="connsiteY2" fmla="*/ 0 h 1162396"/>
                <a:gd name="connsiteX3" fmla="*/ 3627452 w 3633395"/>
                <a:gd name="connsiteY3" fmla="*/ 581198 h 1162396"/>
                <a:gd name="connsiteX4" fmla="*/ 3627452 w 3633395"/>
                <a:gd name="connsiteY4" fmla="*/ 581198 h 1162396"/>
                <a:gd name="connsiteX5" fmla="*/ 3046254 w 3633395"/>
                <a:gd name="connsiteY5" fmla="*/ 1162396 h 1162396"/>
                <a:gd name="connsiteX6" fmla="*/ 583442 w 3633395"/>
                <a:gd name="connsiteY6" fmla="*/ 1162396 h 1162396"/>
                <a:gd name="connsiteX7" fmla="*/ 2244 w 3633395"/>
                <a:gd name="connsiteY7" fmla="*/ 581198 h 11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3395" h="1162396">
                  <a:moveTo>
                    <a:pt x="2244" y="581198"/>
                  </a:moveTo>
                  <a:lnTo>
                    <a:pt x="0" y="6824"/>
                  </a:lnTo>
                  <a:lnTo>
                    <a:pt x="3633395" y="0"/>
                  </a:lnTo>
                  <a:lnTo>
                    <a:pt x="3627452" y="581198"/>
                  </a:lnTo>
                  <a:lnTo>
                    <a:pt x="3627452" y="581198"/>
                  </a:lnTo>
                  <a:cubicBezTo>
                    <a:pt x="3627452" y="902185"/>
                    <a:pt x="3367241" y="1162396"/>
                    <a:pt x="3046254" y="1162396"/>
                  </a:cubicBezTo>
                  <a:lnTo>
                    <a:pt x="583442" y="1162396"/>
                  </a:lnTo>
                  <a:cubicBezTo>
                    <a:pt x="262455" y="1162396"/>
                    <a:pt x="27832" y="900035"/>
                    <a:pt x="2244" y="58119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F4FA2C-CEA6-A41E-0AAC-2BC4E3B4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85" y="1670495"/>
              <a:ext cx="2036235" cy="3137464"/>
            </a:xfrm>
            <a:prstGeom prst="rect">
              <a:avLst/>
            </a:prstGeom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AA1BB2D-A128-7E36-213E-6034971ED2AF}"/>
                </a:ext>
              </a:extLst>
            </p:cNvPr>
            <p:cNvSpPr/>
            <p:nvPr/>
          </p:nvSpPr>
          <p:spPr>
            <a:xfrm>
              <a:off x="580422" y="1537017"/>
              <a:ext cx="3625208" cy="4423087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3A6A591-60CB-8520-45CE-46B5FBB7E5CB}"/>
                    </a:ext>
                  </a:extLst>
                </p:cNvPr>
                <p:cNvSpPr txBox="1"/>
                <p:nvPr/>
              </p:nvSpPr>
              <p:spPr>
                <a:xfrm>
                  <a:off x="2406739" y="3239528"/>
                  <a:ext cx="1815020" cy="14347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dirty="0">
                      <a:latin typeface="方正小标宋简体" panose="02000000000000000000" pitchFamily="2" charset="-122"/>
                      <a:ea typeface="方正小标宋简体" panose="02000000000000000000" pitchFamily="2" charset="-122"/>
                    </a:rPr>
                    <a:t>平行板电容器</a:t>
                  </a:r>
                  <a:endParaRPr lang="en-US" altLang="zh-CN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两板间距</a:t>
                  </a:r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𝑑</m:t>
                      </m:r>
                    </m:oMath>
                  </a14:m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正对面积</a:t>
                  </a:r>
                  <a14:m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𝑆</m:t>
                      </m:r>
                    </m:oMath>
                  </a14:m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介质相对电容率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</m:sub>
                      </m:sSub>
                    </m:oMath>
                  </a14:m>
                  <a:endPara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3A6A591-60CB-8520-45CE-46B5FBB7E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739" y="3239528"/>
                  <a:ext cx="1815020" cy="1434752"/>
                </a:xfrm>
                <a:prstGeom prst="rect">
                  <a:avLst/>
                </a:prstGeom>
                <a:blipFill>
                  <a:blip r:embed="rId8"/>
                  <a:stretch>
                    <a:fillRect l="-3020" b="-29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D3C394-7E59-B76C-3FD3-AB181824570F}"/>
                    </a:ext>
                  </a:extLst>
                </p:cNvPr>
                <p:cNvSpPr txBox="1"/>
                <p:nvPr/>
              </p:nvSpPr>
              <p:spPr>
                <a:xfrm>
                  <a:off x="1482333" y="5090857"/>
                  <a:ext cx="1564018" cy="6347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𝑆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𝑑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2D3C394-7E59-B76C-3FD3-AB1818245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333" y="5090857"/>
                  <a:ext cx="1564018" cy="6347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9D66131-D28C-046A-77DB-0661E3CB5481}"/>
              </a:ext>
            </a:extLst>
          </p:cNvPr>
          <p:cNvGrpSpPr/>
          <p:nvPr/>
        </p:nvGrpSpPr>
        <p:grpSpPr>
          <a:xfrm>
            <a:off x="4269070" y="1542788"/>
            <a:ext cx="3782501" cy="4417315"/>
            <a:chOff x="4269070" y="1542788"/>
            <a:chExt cx="3782501" cy="441731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F0D4E9F-68F3-9D66-95FD-FF45DCBB9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8" t="7232" b="2797"/>
            <a:stretch/>
          </p:blipFill>
          <p:spPr>
            <a:xfrm>
              <a:off x="4382665" y="1687121"/>
              <a:ext cx="2073413" cy="3104814"/>
            </a:xfrm>
            <a:prstGeom prst="rect">
              <a:avLst/>
            </a:prstGeom>
          </p:spPr>
        </p:pic>
        <p:sp>
          <p:nvSpPr>
            <p:cNvPr id="17" name="矩形: 圆角 13">
              <a:extLst>
                <a:ext uri="{FF2B5EF4-FFF2-40B4-BE49-F238E27FC236}">
                  <a16:creationId xmlns:a16="http://schemas.microsoft.com/office/drawing/2014/main" id="{559555C5-6B29-5729-CD32-57C82A90CB56}"/>
                </a:ext>
              </a:extLst>
            </p:cNvPr>
            <p:cNvSpPr/>
            <p:nvPr/>
          </p:nvSpPr>
          <p:spPr>
            <a:xfrm>
              <a:off x="4269070" y="4913392"/>
              <a:ext cx="3633395" cy="1037039"/>
            </a:xfrm>
            <a:custGeom>
              <a:avLst/>
              <a:gdLst>
                <a:gd name="connsiteX0" fmla="*/ 0 w 3625208"/>
                <a:gd name="connsiteY0" fmla="*/ 581198 h 1162396"/>
                <a:gd name="connsiteX1" fmla="*/ 581198 w 3625208"/>
                <a:gd name="connsiteY1" fmla="*/ 0 h 1162396"/>
                <a:gd name="connsiteX2" fmla="*/ 3044010 w 3625208"/>
                <a:gd name="connsiteY2" fmla="*/ 0 h 1162396"/>
                <a:gd name="connsiteX3" fmla="*/ 3625208 w 3625208"/>
                <a:gd name="connsiteY3" fmla="*/ 581198 h 1162396"/>
                <a:gd name="connsiteX4" fmla="*/ 3625208 w 3625208"/>
                <a:gd name="connsiteY4" fmla="*/ 581198 h 1162396"/>
                <a:gd name="connsiteX5" fmla="*/ 3044010 w 3625208"/>
                <a:gd name="connsiteY5" fmla="*/ 1162396 h 1162396"/>
                <a:gd name="connsiteX6" fmla="*/ 581198 w 3625208"/>
                <a:gd name="connsiteY6" fmla="*/ 1162396 h 1162396"/>
                <a:gd name="connsiteX7" fmla="*/ 0 w 3625208"/>
                <a:gd name="connsiteY7" fmla="*/ 581198 h 1162396"/>
                <a:gd name="connsiteX0" fmla="*/ 0 w 3625208"/>
                <a:gd name="connsiteY0" fmla="*/ 581198 h 1162396"/>
                <a:gd name="connsiteX1" fmla="*/ 581198 w 3625208"/>
                <a:gd name="connsiteY1" fmla="*/ 0 h 1162396"/>
                <a:gd name="connsiteX2" fmla="*/ 3044010 w 3625208"/>
                <a:gd name="connsiteY2" fmla="*/ 0 h 1162396"/>
                <a:gd name="connsiteX3" fmla="*/ 3625208 w 3625208"/>
                <a:gd name="connsiteY3" fmla="*/ 581198 h 1162396"/>
                <a:gd name="connsiteX4" fmla="*/ 3625208 w 3625208"/>
                <a:gd name="connsiteY4" fmla="*/ 581198 h 1162396"/>
                <a:gd name="connsiteX5" fmla="*/ 3044010 w 3625208"/>
                <a:gd name="connsiteY5" fmla="*/ 1162396 h 1162396"/>
                <a:gd name="connsiteX6" fmla="*/ 581198 w 3625208"/>
                <a:gd name="connsiteY6" fmla="*/ 1162396 h 1162396"/>
                <a:gd name="connsiteX7" fmla="*/ 0 w 3625208"/>
                <a:gd name="connsiteY7" fmla="*/ 581198 h 1162396"/>
                <a:gd name="connsiteX0" fmla="*/ 43637 w 3668845"/>
                <a:gd name="connsiteY0" fmla="*/ 581198 h 1162396"/>
                <a:gd name="connsiteX1" fmla="*/ 41393 w 3668845"/>
                <a:gd name="connsiteY1" fmla="*/ 6824 h 1162396"/>
                <a:gd name="connsiteX2" fmla="*/ 3087647 w 3668845"/>
                <a:gd name="connsiteY2" fmla="*/ 0 h 1162396"/>
                <a:gd name="connsiteX3" fmla="*/ 3668845 w 3668845"/>
                <a:gd name="connsiteY3" fmla="*/ 581198 h 1162396"/>
                <a:gd name="connsiteX4" fmla="*/ 3668845 w 3668845"/>
                <a:gd name="connsiteY4" fmla="*/ 581198 h 1162396"/>
                <a:gd name="connsiteX5" fmla="*/ 3087647 w 3668845"/>
                <a:gd name="connsiteY5" fmla="*/ 1162396 h 1162396"/>
                <a:gd name="connsiteX6" fmla="*/ 624835 w 3668845"/>
                <a:gd name="connsiteY6" fmla="*/ 1162396 h 1162396"/>
                <a:gd name="connsiteX7" fmla="*/ 43637 w 3668845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14455 w 3639663"/>
                <a:gd name="connsiteY0" fmla="*/ 581198 h 1162396"/>
                <a:gd name="connsiteX1" fmla="*/ 12211 w 3639663"/>
                <a:gd name="connsiteY1" fmla="*/ 6824 h 1162396"/>
                <a:gd name="connsiteX2" fmla="*/ 3058465 w 3639663"/>
                <a:gd name="connsiteY2" fmla="*/ 0 h 1162396"/>
                <a:gd name="connsiteX3" fmla="*/ 3639663 w 3639663"/>
                <a:gd name="connsiteY3" fmla="*/ 581198 h 1162396"/>
                <a:gd name="connsiteX4" fmla="*/ 3639663 w 3639663"/>
                <a:gd name="connsiteY4" fmla="*/ 581198 h 1162396"/>
                <a:gd name="connsiteX5" fmla="*/ 3058465 w 3639663"/>
                <a:gd name="connsiteY5" fmla="*/ 1162396 h 1162396"/>
                <a:gd name="connsiteX6" fmla="*/ 595653 w 3639663"/>
                <a:gd name="connsiteY6" fmla="*/ 1162396 h 1162396"/>
                <a:gd name="connsiteX7" fmla="*/ 14455 w 3639663"/>
                <a:gd name="connsiteY7" fmla="*/ 581198 h 1162396"/>
                <a:gd name="connsiteX0" fmla="*/ 14455 w 3639663"/>
                <a:gd name="connsiteY0" fmla="*/ 581198 h 1162396"/>
                <a:gd name="connsiteX1" fmla="*/ 12211 w 3639663"/>
                <a:gd name="connsiteY1" fmla="*/ 6824 h 1162396"/>
                <a:gd name="connsiteX2" fmla="*/ 3058465 w 3639663"/>
                <a:gd name="connsiteY2" fmla="*/ 0 h 1162396"/>
                <a:gd name="connsiteX3" fmla="*/ 3639663 w 3639663"/>
                <a:gd name="connsiteY3" fmla="*/ 581198 h 1162396"/>
                <a:gd name="connsiteX4" fmla="*/ 3639663 w 3639663"/>
                <a:gd name="connsiteY4" fmla="*/ 581198 h 1162396"/>
                <a:gd name="connsiteX5" fmla="*/ 3058465 w 3639663"/>
                <a:gd name="connsiteY5" fmla="*/ 1162396 h 1162396"/>
                <a:gd name="connsiteX6" fmla="*/ 595653 w 3639663"/>
                <a:gd name="connsiteY6" fmla="*/ 1162396 h 1162396"/>
                <a:gd name="connsiteX7" fmla="*/ 14455 w 3639663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11805 w 3637013"/>
                <a:gd name="connsiteY0" fmla="*/ 581198 h 1162396"/>
                <a:gd name="connsiteX1" fmla="*/ 9561 w 3637013"/>
                <a:gd name="connsiteY1" fmla="*/ 6824 h 1162396"/>
                <a:gd name="connsiteX2" fmla="*/ 3055815 w 3637013"/>
                <a:gd name="connsiteY2" fmla="*/ 0 h 1162396"/>
                <a:gd name="connsiteX3" fmla="*/ 3637013 w 3637013"/>
                <a:gd name="connsiteY3" fmla="*/ 581198 h 1162396"/>
                <a:gd name="connsiteX4" fmla="*/ 3637013 w 3637013"/>
                <a:gd name="connsiteY4" fmla="*/ 581198 h 1162396"/>
                <a:gd name="connsiteX5" fmla="*/ 3055815 w 3637013"/>
                <a:gd name="connsiteY5" fmla="*/ 1162396 h 1162396"/>
                <a:gd name="connsiteX6" fmla="*/ 593003 w 3637013"/>
                <a:gd name="connsiteY6" fmla="*/ 1162396 h 1162396"/>
                <a:gd name="connsiteX7" fmla="*/ 11805 w 3637013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2244 w 3633395"/>
                <a:gd name="connsiteY0" fmla="*/ 581198 h 1162396"/>
                <a:gd name="connsiteX1" fmla="*/ 0 w 3633395"/>
                <a:gd name="connsiteY1" fmla="*/ 6824 h 1162396"/>
                <a:gd name="connsiteX2" fmla="*/ 3633395 w 3633395"/>
                <a:gd name="connsiteY2" fmla="*/ 0 h 1162396"/>
                <a:gd name="connsiteX3" fmla="*/ 3627452 w 3633395"/>
                <a:gd name="connsiteY3" fmla="*/ 581198 h 1162396"/>
                <a:gd name="connsiteX4" fmla="*/ 3627452 w 3633395"/>
                <a:gd name="connsiteY4" fmla="*/ 581198 h 1162396"/>
                <a:gd name="connsiteX5" fmla="*/ 3046254 w 3633395"/>
                <a:gd name="connsiteY5" fmla="*/ 1162396 h 1162396"/>
                <a:gd name="connsiteX6" fmla="*/ 583442 w 3633395"/>
                <a:gd name="connsiteY6" fmla="*/ 1162396 h 1162396"/>
                <a:gd name="connsiteX7" fmla="*/ 2244 w 3633395"/>
                <a:gd name="connsiteY7" fmla="*/ 581198 h 11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3395" h="1162396">
                  <a:moveTo>
                    <a:pt x="2244" y="581198"/>
                  </a:moveTo>
                  <a:lnTo>
                    <a:pt x="0" y="6824"/>
                  </a:lnTo>
                  <a:lnTo>
                    <a:pt x="3633395" y="0"/>
                  </a:lnTo>
                  <a:lnTo>
                    <a:pt x="3627452" y="581198"/>
                  </a:lnTo>
                  <a:lnTo>
                    <a:pt x="3627452" y="581198"/>
                  </a:lnTo>
                  <a:cubicBezTo>
                    <a:pt x="3627452" y="902185"/>
                    <a:pt x="3367241" y="1162396"/>
                    <a:pt x="3046254" y="1162396"/>
                  </a:cubicBezTo>
                  <a:lnTo>
                    <a:pt x="583442" y="1162396"/>
                  </a:lnTo>
                  <a:cubicBezTo>
                    <a:pt x="262455" y="1162396"/>
                    <a:pt x="27832" y="900035"/>
                    <a:pt x="2244" y="58119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DCCE266-1EBE-0466-83CE-79B2E36B804D}"/>
                    </a:ext>
                  </a:extLst>
                </p:cNvPr>
                <p:cNvSpPr txBox="1"/>
                <p:nvPr/>
              </p:nvSpPr>
              <p:spPr>
                <a:xfrm>
                  <a:off x="6236551" y="3239626"/>
                  <a:ext cx="1815020" cy="14347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dirty="0">
                      <a:latin typeface="方正小标宋简体" panose="02000000000000000000" pitchFamily="2" charset="-122"/>
                      <a:ea typeface="方正小标宋简体" panose="02000000000000000000" pitchFamily="2" charset="-122"/>
                    </a:rPr>
                    <a:t>圆柱体电容器</a:t>
                  </a:r>
                  <a:endParaRPr lang="en-US" altLang="zh-CN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两板半径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𝐴</m:t>
                          </m:r>
                        </m:sub>
                      </m:sSub>
                      <m:r>
                        <a:rPr lang="zh-CN" altLang="en-US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、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圆筒高度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𝐿</m:t>
                      </m:r>
                    </m:oMath>
                  </a14:m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介质相对电容率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</m:sub>
                      </m:sSub>
                    </m:oMath>
                  </a14:m>
                  <a:endPara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7DCCE266-1EBE-0466-83CE-79B2E36B8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6551" y="3239626"/>
                  <a:ext cx="1815020" cy="1434752"/>
                </a:xfrm>
                <a:prstGeom prst="rect">
                  <a:avLst/>
                </a:prstGeom>
                <a:blipFill>
                  <a:blip r:embed="rId12"/>
                  <a:stretch>
                    <a:fillRect l="-2685" b="-29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E951FD8-9E9F-4A04-5789-B80E8FB01D1A}"/>
                    </a:ext>
                  </a:extLst>
                </p:cNvPr>
                <p:cNvSpPr txBox="1"/>
                <p:nvPr/>
              </p:nvSpPr>
              <p:spPr>
                <a:xfrm>
                  <a:off x="5070857" y="5042042"/>
                  <a:ext cx="2040680" cy="8781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=2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𝐿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ln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方正小标宋简体" panose="02000000000000000000" pitchFamily="2" charset="-122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E951FD8-9E9F-4A04-5789-B80E8FB01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0857" y="5042042"/>
                  <a:ext cx="2040680" cy="87818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6C00870-2139-F218-2325-A300852615E4}"/>
                </a:ext>
              </a:extLst>
            </p:cNvPr>
            <p:cNvSpPr/>
            <p:nvPr/>
          </p:nvSpPr>
          <p:spPr>
            <a:xfrm>
              <a:off x="4278593" y="1542788"/>
              <a:ext cx="3625208" cy="4417315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B159D10-AEED-D1E4-E6C4-65F277DDC434}"/>
              </a:ext>
            </a:extLst>
          </p:cNvPr>
          <p:cNvGrpSpPr/>
          <p:nvPr/>
        </p:nvGrpSpPr>
        <p:grpSpPr>
          <a:xfrm>
            <a:off x="7949361" y="1531098"/>
            <a:ext cx="3850423" cy="4423233"/>
            <a:chOff x="7949361" y="1531098"/>
            <a:chExt cx="3850423" cy="4423233"/>
          </a:xfrm>
        </p:grpSpPr>
        <p:sp>
          <p:nvSpPr>
            <p:cNvPr id="23" name="矩形: 圆角 13">
              <a:extLst>
                <a:ext uri="{FF2B5EF4-FFF2-40B4-BE49-F238E27FC236}">
                  <a16:creationId xmlns:a16="http://schemas.microsoft.com/office/drawing/2014/main" id="{76FD51E7-7DFE-93AC-A892-B4E5EF434A3D}"/>
                </a:ext>
              </a:extLst>
            </p:cNvPr>
            <p:cNvSpPr/>
            <p:nvPr/>
          </p:nvSpPr>
          <p:spPr>
            <a:xfrm>
              <a:off x="7988965" y="4913391"/>
              <a:ext cx="3633395" cy="1037039"/>
            </a:xfrm>
            <a:custGeom>
              <a:avLst/>
              <a:gdLst>
                <a:gd name="connsiteX0" fmla="*/ 0 w 3625208"/>
                <a:gd name="connsiteY0" fmla="*/ 581198 h 1162396"/>
                <a:gd name="connsiteX1" fmla="*/ 581198 w 3625208"/>
                <a:gd name="connsiteY1" fmla="*/ 0 h 1162396"/>
                <a:gd name="connsiteX2" fmla="*/ 3044010 w 3625208"/>
                <a:gd name="connsiteY2" fmla="*/ 0 h 1162396"/>
                <a:gd name="connsiteX3" fmla="*/ 3625208 w 3625208"/>
                <a:gd name="connsiteY3" fmla="*/ 581198 h 1162396"/>
                <a:gd name="connsiteX4" fmla="*/ 3625208 w 3625208"/>
                <a:gd name="connsiteY4" fmla="*/ 581198 h 1162396"/>
                <a:gd name="connsiteX5" fmla="*/ 3044010 w 3625208"/>
                <a:gd name="connsiteY5" fmla="*/ 1162396 h 1162396"/>
                <a:gd name="connsiteX6" fmla="*/ 581198 w 3625208"/>
                <a:gd name="connsiteY6" fmla="*/ 1162396 h 1162396"/>
                <a:gd name="connsiteX7" fmla="*/ 0 w 3625208"/>
                <a:gd name="connsiteY7" fmla="*/ 581198 h 1162396"/>
                <a:gd name="connsiteX0" fmla="*/ 0 w 3625208"/>
                <a:gd name="connsiteY0" fmla="*/ 581198 h 1162396"/>
                <a:gd name="connsiteX1" fmla="*/ 581198 w 3625208"/>
                <a:gd name="connsiteY1" fmla="*/ 0 h 1162396"/>
                <a:gd name="connsiteX2" fmla="*/ 3044010 w 3625208"/>
                <a:gd name="connsiteY2" fmla="*/ 0 h 1162396"/>
                <a:gd name="connsiteX3" fmla="*/ 3625208 w 3625208"/>
                <a:gd name="connsiteY3" fmla="*/ 581198 h 1162396"/>
                <a:gd name="connsiteX4" fmla="*/ 3625208 w 3625208"/>
                <a:gd name="connsiteY4" fmla="*/ 581198 h 1162396"/>
                <a:gd name="connsiteX5" fmla="*/ 3044010 w 3625208"/>
                <a:gd name="connsiteY5" fmla="*/ 1162396 h 1162396"/>
                <a:gd name="connsiteX6" fmla="*/ 581198 w 3625208"/>
                <a:gd name="connsiteY6" fmla="*/ 1162396 h 1162396"/>
                <a:gd name="connsiteX7" fmla="*/ 0 w 3625208"/>
                <a:gd name="connsiteY7" fmla="*/ 581198 h 1162396"/>
                <a:gd name="connsiteX0" fmla="*/ 43637 w 3668845"/>
                <a:gd name="connsiteY0" fmla="*/ 581198 h 1162396"/>
                <a:gd name="connsiteX1" fmla="*/ 41393 w 3668845"/>
                <a:gd name="connsiteY1" fmla="*/ 6824 h 1162396"/>
                <a:gd name="connsiteX2" fmla="*/ 3087647 w 3668845"/>
                <a:gd name="connsiteY2" fmla="*/ 0 h 1162396"/>
                <a:gd name="connsiteX3" fmla="*/ 3668845 w 3668845"/>
                <a:gd name="connsiteY3" fmla="*/ 581198 h 1162396"/>
                <a:gd name="connsiteX4" fmla="*/ 3668845 w 3668845"/>
                <a:gd name="connsiteY4" fmla="*/ 581198 h 1162396"/>
                <a:gd name="connsiteX5" fmla="*/ 3087647 w 3668845"/>
                <a:gd name="connsiteY5" fmla="*/ 1162396 h 1162396"/>
                <a:gd name="connsiteX6" fmla="*/ 624835 w 3668845"/>
                <a:gd name="connsiteY6" fmla="*/ 1162396 h 1162396"/>
                <a:gd name="connsiteX7" fmla="*/ 43637 w 3668845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14455 w 3639663"/>
                <a:gd name="connsiteY0" fmla="*/ 581198 h 1162396"/>
                <a:gd name="connsiteX1" fmla="*/ 12211 w 3639663"/>
                <a:gd name="connsiteY1" fmla="*/ 6824 h 1162396"/>
                <a:gd name="connsiteX2" fmla="*/ 3058465 w 3639663"/>
                <a:gd name="connsiteY2" fmla="*/ 0 h 1162396"/>
                <a:gd name="connsiteX3" fmla="*/ 3639663 w 3639663"/>
                <a:gd name="connsiteY3" fmla="*/ 581198 h 1162396"/>
                <a:gd name="connsiteX4" fmla="*/ 3639663 w 3639663"/>
                <a:gd name="connsiteY4" fmla="*/ 581198 h 1162396"/>
                <a:gd name="connsiteX5" fmla="*/ 3058465 w 3639663"/>
                <a:gd name="connsiteY5" fmla="*/ 1162396 h 1162396"/>
                <a:gd name="connsiteX6" fmla="*/ 595653 w 3639663"/>
                <a:gd name="connsiteY6" fmla="*/ 1162396 h 1162396"/>
                <a:gd name="connsiteX7" fmla="*/ 14455 w 3639663"/>
                <a:gd name="connsiteY7" fmla="*/ 581198 h 1162396"/>
                <a:gd name="connsiteX0" fmla="*/ 14455 w 3639663"/>
                <a:gd name="connsiteY0" fmla="*/ 581198 h 1162396"/>
                <a:gd name="connsiteX1" fmla="*/ 12211 w 3639663"/>
                <a:gd name="connsiteY1" fmla="*/ 6824 h 1162396"/>
                <a:gd name="connsiteX2" fmla="*/ 3058465 w 3639663"/>
                <a:gd name="connsiteY2" fmla="*/ 0 h 1162396"/>
                <a:gd name="connsiteX3" fmla="*/ 3639663 w 3639663"/>
                <a:gd name="connsiteY3" fmla="*/ 581198 h 1162396"/>
                <a:gd name="connsiteX4" fmla="*/ 3639663 w 3639663"/>
                <a:gd name="connsiteY4" fmla="*/ 581198 h 1162396"/>
                <a:gd name="connsiteX5" fmla="*/ 3058465 w 3639663"/>
                <a:gd name="connsiteY5" fmla="*/ 1162396 h 1162396"/>
                <a:gd name="connsiteX6" fmla="*/ 595653 w 3639663"/>
                <a:gd name="connsiteY6" fmla="*/ 1162396 h 1162396"/>
                <a:gd name="connsiteX7" fmla="*/ 14455 w 3639663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11805 w 3637013"/>
                <a:gd name="connsiteY0" fmla="*/ 581198 h 1162396"/>
                <a:gd name="connsiteX1" fmla="*/ 9561 w 3637013"/>
                <a:gd name="connsiteY1" fmla="*/ 6824 h 1162396"/>
                <a:gd name="connsiteX2" fmla="*/ 3055815 w 3637013"/>
                <a:gd name="connsiteY2" fmla="*/ 0 h 1162396"/>
                <a:gd name="connsiteX3" fmla="*/ 3637013 w 3637013"/>
                <a:gd name="connsiteY3" fmla="*/ 581198 h 1162396"/>
                <a:gd name="connsiteX4" fmla="*/ 3637013 w 3637013"/>
                <a:gd name="connsiteY4" fmla="*/ 581198 h 1162396"/>
                <a:gd name="connsiteX5" fmla="*/ 3055815 w 3637013"/>
                <a:gd name="connsiteY5" fmla="*/ 1162396 h 1162396"/>
                <a:gd name="connsiteX6" fmla="*/ 593003 w 3637013"/>
                <a:gd name="connsiteY6" fmla="*/ 1162396 h 1162396"/>
                <a:gd name="connsiteX7" fmla="*/ 11805 w 3637013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2244 w 3627452"/>
                <a:gd name="connsiteY0" fmla="*/ 581198 h 1162396"/>
                <a:gd name="connsiteX1" fmla="*/ 0 w 3627452"/>
                <a:gd name="connsiteY1" fmla="*/ 6824 h 1162396"/>
                <a:gd name="connsiteX2" fmla="*/ 3046254 w 3627452"/>
                <a:gd name="connsiteY2" fmla="*/ 0 h 1162396"/>
                <a:gd name="connsiteX3" fmla="*/ 3627452 w 3627452"/>
                <a:gd name="connsiteY3" fmla="*/ 581198 h 1162396"/>
                <a:gd name="connsiteX4" fmla="*/ 3627452 w 3627452"/>
                <a:gd name="connsiteY4" fmla="*/ 581198 h 1162396"/>
                <a:gd name="connsiteX5" fmla="*/ 3046254 w 3627452"/>
                <a:gd name="connsiteY5" fmla="*/ 1162396 h 1162396"/>
                <a:gd name="connsiteX6" fmla="*/ 583442 w 3627452"/>
                <a:gd name="connsiteY6" fmla="*/ 1162396 h 1162396"/>
                <a:gd name="connsiteX7" fmla="*/ 2244 w 3627452"/>
                <a:gd name="connsiteY7" fmla="*/ 581198 h 1162396"/>
                <a:gd name="connsiteX0" fmla="*/ 2244 w 3633395"/>
                <a:gd name="connsiteY0" fmla="*/ 581198 h 1162396"/>
                <a:gd name="connsiteX1" fmla="*/ 0 w 3633395"/>
                <a:gd name="connsiteY1" fmla="*/ 6824 h 1162396"/>
                <a:gd name="connsiteX2" fmla="*/ 3633395 w 3633395"/>
                <a:gd name="connsiteY2" fmla="*/ 0 h 1162396"/>
                <a:gd name="connsiteX3" fmla="*/ 3627452 w 3633395"/>
                <a:gd name="connsiteY3" fmla="*/ 581198 h 1162396"/>
                <a:gd name="connsiteX4" fmla="*/ 3627452 w 3633395"/>
                <a:gd name="connsiteY4" fmla="*/ 581198 h 1162396"/>
                <a:gd name="connsiteX5" fmla="*/ 3046254 w 3633395"/>
                <a:gd name="connsiteY5" fmla="*/ 1162396 h 1162396"/>
                <a:gd name="connsiteX6" fmla="*/ 583442 w 3633395"/>
                <a:gd name="connsiteY6" fmla="*/ 1162396 h 1162396"/>
                <a:gd name="connsiteX7" fmla="*/ 2244 w 3633395"/>
                <a:gd name="connsiteY7" fmla="*/ 581198 h 11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3395" h="1162396">
                  <a:moveTo>
                    <a:pt x="2244" y="581198"/>
                  </a:moveTo>
                  <a:lnTo>
                    <a:pt x="0" y="6824"/>
                  </a:lnTo>
                  <a:lnTo>
                    <a:pt x="3633395" y="0"/>
                  </a:lnTo>
                  <a:lnTo>
                    <a:pt x="3627452" y="581198"/>
                  </a:lnTo>
                  <a:lnTo>
                    <a:pt x="3627452" y="581198"/>
                  </a:lnTo>
                  <a:cubicBezTo>
                    <a:pt x="3627452" y="902185"/>
                    <a:pt x="3367241" y="1162396"/>
                    <a:pt x="3046254" y="1162396"/>
                  </a:cubicBezTo>
                  <a:lnTo>
                    <a:pt x="583442" y="1162396"/>
                  </a:lnTo>
                  <a:cubicBezTo>
                    <a:pt x="262455" y="1162396"/>
                    <a:pt x="27832" y="900035"/>
                    <a:pt x="2244" y="58119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36BB019-2EF2-24C4-A8C4-B6477BA9D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361" y="1531098"/>
              <a:ext cx="2562951" cy="24139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0C4A7076-338C-0CA4-021A-3D97CACCD8AB}"/>
                    </a:ext>
                  </a:extLst>
                </p:cNvPr>
                <p:cNvSpPr txBox="1"/>
                <p:nvPr/>
              </p:nvSpPr>
              <p:spPr>
                <a:xfrm>
                  <a:off x="9984764" y="3520118"/>
                  <a:ext cx="1815020" cy="1154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dirty="0">
                      <a:latin typeface="方正小标宋简体" panose="02000000000000000000" pitchFamily="2" charset="-122"/>
                      <a:ea typeface="方正小标宋简体" panose="02000000000000000000" pitchFamily="2" charset="-122"/>
                    </a:rPr>
                    <a:t>球体电容器</a:t>
                  </a:r>
                  <a:endParaRPr lang="en-US" altLang="zh-CN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两球半径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𝐴</m:t>
                          </m:r>
                        </m:sub>
                      </m:sSub>
                      <m:r>
                        <a:rPr lang="zh-CN" altLang="en-US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、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介质相对电容率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</m:sub>
                      </m:sSub>
                    </m:oMath>
                  </a14:m>
                  <a:endPara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0C4A7076-338C-0CA4-021A-3D97CACCD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4764" y="3520118"/>
                  <a:ext cx="1815020" cy="1154162"/>
                </a:xfrm>
                <a:prstGeom prst="rect">
                  <a:avLst/>
                </a:prstGeom>
                <a:blipFill>
                  <a:blip r:embed="rId15"/>
                  <a:stretch>
                    <a:fillRect l="-3020" b="-36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98A807C-F9B3-10BC-0A46-5D88ACF0A532}"/>
                    </a:ext>
                  </a:extLst>
                </p:cNvPr>
                <p:cNvSpPr txBox="1"/>
                <p:nvPr/>
              </p:nvSpPr>
              <p:spPr>
                <a:xfrm>
                  <a:off x="8696065" y="5112358"/>
                  <a:ext cx="2219883" cy="6562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  <m:r>
                          <a:rPr lang="en-US" altLang="zh-CN" sz="18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98A807C-F9B3-10BC-0A46-5D88ACF0A5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65" y="5112358"/>
                  <a:ext cx="2219883" cy="65620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96841D0D-7B0B-E89E-3795-983FBF83C106}"/>
                </a:ext>
              </a:extLst>
            </p:cNvPr>
            <p:cNvSpPr/>
            <p:nvPr/>
          </p:nvSpPr>
          <p:spPr>
            <a:xfrm>
              <a:off x="7993059" y="1537017"/>
              <a:ext cx="3625208" cy="4417314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419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CFE79D8-6383-95BF-26F2-27EB40155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83" y="2369552"/>
            <a:ext cx="2548853" cy="2420877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391934"/>
                <a:ext cx="11108176" cy="5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利用定义式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𝑈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，利用 电势叠加原理 </a:t>
                </a:r>
                <a:r>
                  <a:rPr lang="en-US" altLang="zh-CN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/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电势与场强的关系 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计算出电势差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𝑈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，即可计算出电容器电容大小。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391934"/>
                <a:ext cx="11108176" cy="545790"/>
              </a:xfrm>
              <a:prstGeom prst="rect">
                <a:avLst/>
              </a:prstGeom>
              <a:blipFill>
                <a:blip r:embed="rId7"/>
                <a:stretch>
                  <a:fillRect l="-274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61853D-0C41-2087-6BC0-858117905688}"/>
                  </a:ext>
                </a:extLst>
              </p:cNvPr>
              <p:cNvSpPr txBox="1"/>
              <p:nvPr/>
            </p:nvSpPr>
            <p:spPr>
              <a:xfrm>
                <a:off x="507460" y="1960947"/>
                <a:ext cx="11108176" cy="817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例：一球形电容器 外球面半径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5.0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，内球面半径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是可以自由变动的。两球面间填充了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        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相对电容率为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、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击穿场强为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=2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.0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6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的电介质。试求电容器所能承受的最大电压。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61853D-0C41-2087-6BC0-8581179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960947"/>
                <a:ext cx="11108176" cy="817211"/>
              </a:xfrm>
              <a:prstGeom prst="rect">
                <a:avLst/>
              </a:prstGeom>
              <a:blipFill>
                <a:blip r:embed="rId8"/>
                <a:stretch>
                  <a:fillRect l="-274" b="-6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79542-90D4-9247-2BE7-0AE0F25F78E3}"/>
                  </a:ext>
                </a:extLst>
              </p:cNvPr>
              <p:cNvSpPr txBox="1"/>
              <p:nvPr/>
            </p:nvSpPr>
            <p:spPr>
              <a:xfrm>
                <a:off x="507456" y="2830325"/>
                <a:ext cx="11108175" cy="286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解：设内外球面分别带有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的电荷。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如图，由高斯定理，</a:t>
                </a:r>
                <a:r>
                  <a:rPr lang="zh-CN" altLang="en-US" sz="1600" b="1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𝑫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；由对称性，</a:t>
                </a:r>
                <a:r>
                  <a:rPr lang="en-US" altLang="zh-CN" sz="16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∙4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²=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。又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 板间场强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 电势差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𝐴𝐵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𝑑𝑟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𝑟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²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𝑑𝑟</m:t>
                        </m:r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且 极板最大带电量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4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²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·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代入得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𝐴𝐵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时，上式有最大值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𝐴𝐵𝑚𝑎𝑥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.5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79542-90D4-9247-2BE7-0AE0F25F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6" y="2830325"/>
                <a:ext cx="11108175" cy="2861361"/>
              </a:xfrm>
              <a:prstGeom prst="rect">
                <a:avLst/>
              </a:prstGeom>
              <a:blipFill>
                <a:blip r:embed="rId9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5E4847DD-A868-64AB-E085-A0A8E9E502DC}"/>
              </a:ext>
            </a:extLst>
          </p:cNvPr>
          <p:cNvSpPr txBox="1"/>
          <p:nvPr/>
        </p:nvSpPr>
        <p:spPr>
          <a:xfrm>
            <a:off x="507459" y="496110"/>
            <a:ext cx="298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电容 电容器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48C950-7EEE-61F4-BDEB-15D8C89200A7}"/>
              </a:ext>
            </a:extLst>
          </p:cNvPr>
          <p:cNvSpPr txBox="1"/>
          <p:nvPr/>
        </p:nvSpPr>
        <p:spPr>
          <a:xfrm>
            <a:off x="3618609" y="775742"/>
            <a:ext cx="196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电容器电容的计算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DB8C9A-CF32-6283-25A1-F8552ECFD24D}"/>
                  </a:ext>
                </a:extLst>
              </p:cNvPr>
              <p:cNvSpPr txBox="1"/>
              <p:nvPr/>
            </p:nvSpPr>
            <p:spPr>
              <a:xfrm>
                <a:off x="9589169" y="3042483"/>
                <a:ext cx="693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EC694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rgbClr val="EC694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sz="1600" dirty="0">
                  <a:solidFill>
                    <a:srgbClr val="EC6941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1DB8C9A-CF32-6283-25A1-F8552ECFD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169" y="3042483"/>
                <a:ext cx="693821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4D3CF5-9CA3-311E-61FF-B39E897A4EC5}"/>
                  </a:ext>
                </a:extLst>
              </p:cNvPr>
              <p:cNvSpPr txBox="1"/>
              <p:nvPr/>
            </p:nvSpPr>
            <p:spPr>
              <a:xfrm>
                <a:off x="8759015" y="3036803"/>
                <a:ext cx="693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4D3CF5-9CA3-311E-61FF-B39E897A4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015" y="3036803"/>
                <a:ext cx="693821" cy="338554"/>
              </a:xfrm>
              <a:prstGeom prst="rect">
                <a:avLst/>
              </a:prstGeom>
              <a:blipFill>
                <a:blip r:embed="rId11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2ABCA6-F652-D2AF-AACF-6E93852D749F}"/>
              </a:ext>
            </a:extLst>
          </p:cNvPr>
          <p:cNvGrpSpPr/>
          <p:nvPr/>
        </p:nvGrpSpPr>
        <p:grpSpPr>
          <a:xfrm>
            <a:off x="9491472" y="2515863"/>
            <a:ext cx="2286582" cy="1913221"/>
            <a:chOff x="9491472" y="2515863"/>
            <a:chExt cx="2286582" cy="191322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8DFC616-017A-A942-27FA-B97C2B8CCBCA}"/>
                </a:ext>
              </a:extLst>
            </p:cNvPr>
            <p:cNvSpPr/>
            <p:nvPr/>
          </p:nvSpPr>
          <p:spPr>
            <a:xfrm>
              <a:off x="9491472" y="2690700"/>
              <a:ext cx="1738384" cy="1738384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FF34F6B-3782-2510-2483-76F69CC2D58C}"/>
                </a:ext>
              </a:extLst>
            </p:cNvPr>
            <p:cNvSpPr txBox="1"/>
            <p:nvPr/>
          </p:nvSpPr>
          <p:spPr>
            <a:xfrm>
              <a:off x="10984802" y="2515863"/>
              <a:ext cx="793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70C0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高斯面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815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0" grpId="0" uiExpand="1" build="p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298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电容 电容器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可以将多个电容器 通过不同的方式连接起来，以使 电容器 获得 更大的电容 或 更高的击穿电压。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3618610" y="775742"/>
            <a:ext cx="1680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电容器的联接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A7738A5-A10F-3B78-B9C1-BEA78A1B1BF5}"/>
              </a:ext>
            </a:extLst>
          </p:cNvPr>
          <p:cNvGrpSpPr/>
          <p:nvPr/>
        </p:nvGrpSpPr>
        <p:grpSpPr>
          <a:xfrm>
            <a:off x="734291" y="2193686"/>
            <a:ext cx="4796250" cy="3494340"/>
            <a:chOff x="734291" y="2193686"/>
            <a:chExt cx="4796250" cy="34943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5BA133F-DCB4-D750-0BF0-36A0A53D1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91" y="2193686"/>
              <a:ext cx="4653359" cy="2271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EB59257-B4C9-B2FE-A72F-9A6E959C9233}"/>
                    </a:ext>
                  </a:extLst>
                </p:cNvPr>
                <p:cNvSpPr txBox="1"/>
                <p:nvPr/>
              </p:nvSpPr>
              <p:spPr>
                <a:xfrm>
                  <a:off x="1422208" y="4351883"/>
                  <a:ext cx="3540759" cy="788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dirty="0">
                      <a:latin typeface="方正小标宋简体" panose="02000000000000000000" pitchFamily="2" charset="-122"/>
                      <a:ea typeface="方正小标宋简体" panose="02000000000000000000" pitchFamily="2" charset="-122"/>
                    </a:rPr>
                    <a:t>并联</a:t>
                  </a:r>
                  <a:endParaRPr lang="en-US" altLang="zh-CN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总电容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𝐶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增大，但击穿电压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𝑈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不变</a:t>
                  </a:r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EB59257-B4C9-B2FE-A72F-9A6E959C9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208" y="4351883"/>
                  <a:ext cx="3540759" cy="788421"/>
                </a:xfrm>
                <a:prstGeom prst="rect">
                  <a:avLst/>
                </a:prstGeom>
                <a:blipFill>
                  <a:blip r:embed="rId8"/>
                  <a:stretch>
                    <a:fillRect b="-62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FBDA3FA-B855-8273-673B-D024E1F4B33F}"/>
                    </a:ext>
                  </a:extLst>
                </p:cNvPr>
                <p:cNvSpPr txBox="1"/>
                <p:nvPr/>
              </p:nvSpPr>
              <p:spPr>
                <a:xfrm>
                  <a:off x="854632" y="5318694"/>
                  <a:ext cx="46759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·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9FBDA3FA-B855-8273-673B-D024E1F4B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632" y="5318694"/>
                  <a:ext cx="467590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EB57933-E473-11C3-E5C3-A007A65BE4AB}"/>
              </a:ext>
            </a:extLst>
          </p:cNvPr>
          <p:cNvGrpSpPr/>
          <p:nvPr/>
        </p:nvGrpSpPr>
        <p:grpSpPr>
          <a:xfrm>
            <a:off x="6433442" y="2128516"/>
            <a:ext cx="4780813" cy="3673099"/>
            <a:chOff x="6433442" y="2128516"/>
            <a:chExt cx="4780813" cy="367309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5DE6DAC-A668-ED1A-158A-7898393B9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442" y="2128516"/>
              <a:ext cx="4761031" cy="22233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39991F-9259-43EF-2709-124090C3857B}"/>
                    </a:ext>
                  </a:extLst>
                </p:cNvPr>
                <p:cNvSpPr txBox="1"/>
                <p:nvPr/>
              </p:nvSpPr>
              <p:spPr>
                <a:xfrm>
                  <a:off x="7414186" y="4351882"/>
                  <a:ext cx="2924231" cy="788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dirty="0">
                      <a:latin typeface="方正小标宋简体" panose="02000000000000000000" pitchFamily="2" charset="-122"/>
                      <a:ea typeface="方正小标宋简体" panose="02000000000000000000" pitchFamily="2" charset="-122"/>
                    </a:rPr>
                    <a:t>串联</a:t>
                  </a:r>
                  <a:endParaRPr lang="en-US" altLang="zh-CN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总电容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𝐶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减小，但击穿电压</a:t>
                  </a:r>
                  <a14:m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𝑈</m:t>
                      </m:r>
                    </m:oMath>
                  </a14:m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增大</a:t>
                  </a:r>
                  <a:endPara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239991F-9259-43EF-2709-124090C38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4186" y="4351882"/>
                  <a:ext cx="2924231" cy="788421"/>
                </a:xfrm>
                <a:prstGeom prst="rect">
                  <a:avLst/>
                </a:prstGeom>
                <a:blipFill>
                  <a:blip r:embed="rId12"/>
                  <a:stretch>
                    <a:fillRect b="-62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E37D7CF-2C25-F627-5E81-432B856D0F0A}"/>
                    </a:ext>
                  </a:extLst>
                </p:cNvPr>
                <p:cNvSpPr txBox="1"/>
                <p:nvPr/>
              </p:nvSpPr>
              <p:spPr>
                <a:xfrm>
                  <a:off x="6538346" y="5205105"/>
                  <a:ext cx="4675909" cy="596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𝐶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·</m:t>
                        </m:r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·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·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E37D7CF-2C25-F627-5E81-432B856D0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346" y="5205105"/>
                  <a:ext cx="4675909" cy="5965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26844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BF6F3F4-63A6-8C94-1632-9DE0508BBDA7}"/>
              </a:ext>
            </a:extLst>
          </p:cNvPr>
          <p:cNvSpPr/>
          <p:nvPr/>
        </p:nvSpPr>
        <p:spPr>
          <a:xfrm>
            <a:off x="703501" y="1973836"/>
            <a:ext cx="10784998" cy="9702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236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电场能量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电容器在充电的过程中，电源移动电荷做了功，因此电容器储存了静电能；在放电的过程中又将能量释放。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BDA3FA-B855-8273-673B-D024E1F4B33F}"/>
                  </a:ext>
                </a:extLst>
              </p:cNvPr>
              <p:cNvSpPr txBox="1"/>
              <p:nvPr/>
            </p:nvSpPr>
            <p:spPr>
              <a:xfrm>
                <a:off x="2425429" y="2098672"/>
                <a:ext cx="7341141" cy="77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电容器储能公式：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𝑄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²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𝐶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𝐴𝐵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²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𝑄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𝐴𝐵</m:t>
                        </m:r>
                      </m:sub>
                    </m:sSub>
                  </m:oMath>
                </a14:m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𝐶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为电容器的电容，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𝑄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为电容器带电量，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为两板间电势差</a:t>
                </a:r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BDA3FA-B855-8273-673B-D024E1F4B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429" y="2098672"/>
                <a:ext cx="7341141" cy="779572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95DF7E1-87C1-5E6C-4443-192018A83178}"/>
              </a:ext>
            </a:extLst>
          </p:cNvPr>
          <p:cNvSpPr txBox="1"/>
          <p:nvPr/>
        </p:nvSpPr>
        <p:spPr>
          <a:xfrm>
            <a:off x="541911" y="3329134"/>
            <a:ext cx="111081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电容器极板带电后，会在两板间形成电场。静电能究竟储存在 电荷 中，还是贮藏在 电场 里？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我们知道，电磁波实际上是交变电场和磁场的传播</a:t>
            </a: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（电场占主导地位）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—— 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而电磁波携带着能量。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因此 静电能 储存于 电场 中。电场中 单位体积内蕴含的能量（电场能量密度） 可以用 电场强度 表示。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6C8231-8D58-96E5-5836-F6335E0B73FA}"/>
              </a:ext>
            </a:extLst>
          </p:cNvPr>
          <p:cNvSpPr/>
          <p:nvPr/>
        </p:nvSpPr>
        <p:spPr>
          <a:xfrm>
            <a:off x="669049" y="4616447"/>
            <a:ext cx="10784998" cy="13007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614212-2C29-6FDD-9D35-48A857C5663C}"/>
                  </a:ext>
                </a:extLst>
              </p:cNvPr>
              <p:cNvSpPr txBox="1"/>
              <p:nvPr/>
            </p:nvSpPr>
            <p:spPr>
              <a:xfrm>
                <a:off x="2019741" y="4741285"/>
                <a:ext cx="8152516" cy="1051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电场能量密度：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𝑤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𝑫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endParaRPr lang="en-US" altLang="zh-CN" sz="1600" b="1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能量密度 是一个 以空间位置为自变量的 标量函数，其中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𝑫</m:t>
                        </m:r>
                      </m:e>
                    </m:acc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为电位移矢量，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为电场强度矢量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整个电场所蕴含的能量，可以在电场所在的空间对能量密度进行积分来计算，即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𝑊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nary>
                      <m:naryPr>
                        <m:chr m:val="∭"/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𝑉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𝑑𝑉</m:t>
                        </m:r>
                      </m:e>
                    </m:nary>
                  </m:oMath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2614212-2C29-6FDD-9D35-48A857C5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741" y="4741285"/>
                <a:ext cx="8152516" cy="1051122"/>
              </a:xfrm>
              <a:prstGeom prst="rect">
                <a:avLst/>
              </a:prstGeom>
              <a:blipFill>
                <a:blip r:embed="rId7"/>
                <a:stretch>
                  <a:fillRect r="-2242" b="-56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1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20" grpId="0"/>
      <p:bldP spid="3" grpId="0" uiExpand="1" build="p"/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3A215A6-072B-A2B9-7365-A8FCBFD08473}"/>
              </a:ext>
            </a:extLst>
          </p:cNvPr>
          <p:cNvGrpSpPr/>
          <p:nvPr/>
        </p:nvGrpSpPr>
        <p:grpSpPr>
          <a:xfrm flipH="1">
            <a:off x="4948999" y="3325287"/>
            <a:ext cx="1803523" cy="1382333"/>
            <a:chOff x="1040004" y="3229378"/>
            <a:chExt cx="9868402" cy="1382333"/>
          </a:xfrm>
        </p:grpSpPr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46F1395E-E214-0364-3057-F3254B998F3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229378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CCA8644E-1E16-182C-FECD-65B2246946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581400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67DD08B5-510C-3C76-B5A2-C89C50338EF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907665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5C9F7F91-219C-D8F6-5139-ABBB35C7F48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240370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4A84FCAD-FA4D-5D80-EBBF-1266927A8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611711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B73E6F2-DFA5-BED1-1E27-8460E94C60B6}"/>
              </a:ext>
            </a:extLst>
          </p:cNvPr>
          <p:cNvGrpSpPr/>
          <p:nvPr/>
        </p:nvGrpSpPr>
        <p:grpSpPr>
          <a:xfrm>
            <a:off x="1040004" y="3229378"/>
            <a:ext cx="9868402" cy="1382333"/>
            <a:chOff x="1040004" y="3229378"/>
            <a:chExt cx="9868402" cy="1382333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F001B34-2936-9077-6331-2CF90FDE441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229378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064C35B0-C942-C903-8FBC-4E576900320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581400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9B9F3929-7DAA-B270-EEA8-F3642E3F71D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907665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A995EAD5-7C77-7893-EA96-123CAF3ABEC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240370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8033EC8A-7103-33AA-58AB-6D1924F67D4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611711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7E13412C-6633-DC4D-6C27-052E5EF5D717}"/>
                  </a:ext>
                </a:extLst>
              </p:cNvPr>
              <p:cNvSpPr txBox="1"/>
              <p:nvPr/>
            </p:nvSpPr>
            <p:spPr>
              <a:xfrm>
                <a:off x="5354965" y="5046387"/>
                <a:ext cx="1289849" cy="43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内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7E13412C-6633-DC4D-6C27-052E5EF5D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965" y="5046387"/>
                <a:ext cx="1289849" cy="436786"/>
              </a:xfrm>
              <a:prstGeom prst="rect">
                <a:avLst/>
              </a:prstGeom>
              <a:blipFill>
                <a:blip r:embed="rId6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静电场中的导体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金属导体内部含有大量自由电子，这是导体具有导电能力的基础。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将导体置于静电场中，自由电子将在电场力的作用下定向移动，引起导体内电荷的重新分布。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1235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静电感应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7D0EA534-2DA3-21EB-25E1-F34ADD7639A7}"/>
              </a:ext>
            </a:extLst>
          </p:cNvPr>
          <p:cNvSpPr/>
          <p:nvPr/>
        </p:nvSpPr>
        <p:spPr>
          <a:xfrm>
            <a:off x="4174382" y="2794715"/>
            <a:ext cx="3599645" cy="2112136"/>
          </a:xfrm>
          <a:prstGeom prst="cube">
            <a:avLst>
              <a:gd name="adj" fmla="val 8841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D0C4111-3453-DAE0-176C-5C80D7D10232}"/>
              </a:ext>
            </a:extLst>
          </p:cNvPr>
          <p:cNvGrpSpPr/>
          <p:nvPr/>
        </p:nvGrpSpPr>
        <p:grpSpPr>
          <a:xfrm>
            <a:off x="7687454" y="3229378"/>
            <a:ext cx="117425" cy="1382333"/>
            <a:chOff x="7687454" y="3229378"/>
            <a:chExt cx="117425" cy="1382333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9F4CD18-7F3E-F375-4F9C-7FAD8CF53066}"/>
                </a:ext>
              </a:extLst>
            </p:cNvPr>
            <p:cNvCxnSpPr/>
            <p:nvPr/>
          </p:nvCxnSpPr>
          <p:spPr>
            <a:xfrm>
              <a:off x="7687456" y="3229378"/>
              <a:ext cx="11742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A5091EF-9E40-0B18-B5A0-2E9DF960492F}"/>
                </a:ext>
              </a:extLst>
            </p:cNvPr>
            <p:cNvCxnSpPr/>
            <p:nvPr/>
          </p:nvCxnSpPr>
          <p:spPr>
            <a:xfrm>
              <a:off x="7687456" y="3581400"/>
              <a:ext cx="11742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676F6A2-DB18-5EBC-7434-BE7DF96E56EE}"/>
                </a:ext>
              </a:extLst>
            </p:cNvPr>
            <p:cNvCxnSpPr/>
            <p:nvPr/>
          </p:nvCxnSpPr>
          <p:spPr>
            <a:xfrm>
              <a:off x="7687455" y="3907665"/>
              <a:ext cx="11742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D3AC793F-9CEA-C307-B46A-6EE3534F7C46}"/>
                </a:ext>
              </a:extLst>
            </p:cNvPr>
            <p:cNvCxnSpPr/>
            <p:nvPr/>
          </p:nvCxnSpPr>
          <p:spPr>
            <a:xfrm>
              <a:off x="7687455" y="4240370"/>
              <a:ext cx="11742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7F8ABCD0-32C2-089D-010A-C5C7955F0E50}"/>
                </a:ext>
              </a:extLst>
            </p:cNvPr>
            <p:cNvCxnSpPr/>
            <p:nvPr/>
          </p:nvCxnSpPr>
          <p:spPr>
            <a:xfrm>
              <a:off x="7687454" y="4611711"/>
              <a:ext cx="11742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2" name="椭圆 91">
            <a:extLst>
              <a:ext uri="{FF2B5EF4-FFF2-40B4-BE49-F238E27FC236}">
                <a16:creationId xmlns:a16="http://schemas.microsoft.com/office/drawing/2014/main" id="{E4FD023D-09AD-8DAF-FA0B-E8296E1642F1}"/>
              </a:ext>
            </a:extLst>
          </p:cNvPr>
          <p:cNvSpPr/>
          <p:nvPr/>
        </p:nvSpPr>
        <p:spPr>
          <a:xfrm>
            <a:off x="4550268" y="3248696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4D52C96F-C7EF-3291-1475-81C216344D18}"/>
              </a:ext>
            </a:extLst>
          </p:cNvPr>
          <p:cNvSpPr/>
          <p:nvPr/>
        </p:nvSpPr>
        <p:spPr>
          <a:xfrm>
            <a:off x="4816691" y="3597151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60DB8CD9-9A7F-1A37-4558-2A67A62F801C}"/>
              </a:ext>
            </a:extLst>
          </p:cNvPr>
          <p:cNvSpPr/>
          <p:nvPr/>
        </p:nvSpPr>
        <p:spPr>
          <a:xfrm>
            <a:off x="4550267" y="3967589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3FC29898-FFB2-8E67-3F35-4C23A85013B8}"/>
              </a:ext>
            </a:extLst>
          </p:cNvPr>
          <p:cNvSpPr/>
          <p:nvPr/>
        </p:nvSpPr>
        <p:spPr>
          <a:xfrm>
            <a:off x="4507754" y="4388339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B5B3D66D-5442-C854-BF24-34479FA9A956}"/>
              </a:ext>
            </a:extLst>
          </p:cNvPr>
          <p:cNvSpPr/>
          <p:nvPr/>
        </p:nvSpPr>
        <p:spPr>
          <a:xfrm>
            <a:off x="5363220" y="3824853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519438B1-C4C0-18FA-D4AC-955999A8FD7C}"/>
              </a:ext>
            </a:extLst>
          </p:cNvPr>
          <p:cNvSpPr/>
          <p:nvPr/>
        </p:nvSpPr>
        <p:spPr>
          <a:xfrm>
            <a:off x="5458811" y="4434292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469251D7-2819-C316-AA7B-52E6FACADEA1}"/>
              </a:ext>
            </a:extLst>
          </p:cNvPr>
          <p:cNvSpPr/>
          <p:nvPr/>
        </p:nvSpPr>
        <p:spPr>
          <a:xfrm>
            <a:off x="5256361" y="3181633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809AEA41-900C-63D1-ED41-C5C0CC0514DC}"/>
              </a:ext>
            </a:extLst>
          </p:cNvPr>
          <p:cNvSpPr/>
          <p:nvPr/>
        </p:nvSpPr>
        <p:spPr>
          <a:xfrm>
            <a:off x="5759135" y="3441705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D9A4FA01-4AC0-4C51-9D16-EB1D85A8E550}"/>
              </a:ext>
            </a:extLst>
          </p:cNvPr>
          <p:cNvSpPr/>
          <p:nvPr/>
        </p:nvSpPr>
        <p:spPr>
          <a:xfrm>
            <a:off x="5820793" y="4026236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C679C7E1-5183-F2B0-7BA3-F5DA842F7983}"/>
              </a:ext>
            </a:extLst>
          </p:cNvPr>
          <p:cNvSpPr/>
          <p:nvPr/>
        </p:nvSpPr>
        <p:spPr>
          <a:xfrm>
            <a:off x="6289490" y="3784324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C6F06C8D-9185-EC11-333E-A951D6A6C883}"/>
              </a:ext>
            </a:extLst>
          </p:cNvPr>
          <p:cNvSpPr/>
          <p:nvPr/>
        </p:nvSpPr>
        <p:spPr>
          <a:xfrm>
            <a:off x="6473838" y="4189303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AAAA6F2F-656E-61BD-CE37-58309821ABCB}"/>
              </a:ext>
            </a:extLst>
          </p:cNvPr>
          <p:cNvSpPr/>
          <p:nvPr/>
        </p:nvSpPr>
        <p:spPr>
          <a:xfrm>
            <a:off x="6538720" y="3226630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02474FF5-C6DC-1870-6810-C7C4603100FE}"/>
              </a:ext>
            </a:extLst>
          </p:cNvPr>
          <p:cNvSpPr/>
          <p:nvPr/>
        </p:nvSpPr>
        <p:spPr>
          <a:xfrm>
            <a:off x="6874501" y="3493831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4E72FF94-7F58-A087-43AC-38D17FCF7029}"/>
              </a:ext>
            </a:extLst>
          </p:cNvPr>
          <p:cNvSpPr/>
          <p:nvPr/>
        </p:nvSpPr>
        <p:spPr>
          <a:xfrm>
            <a:off x="6971570" y="4330201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B4D96B4-7197-E215-99CE-8227BE100EB9}"/>
              </a:ext>
            </a:extLst>
          </p:cNvPr>
          <p:cNvGrpSpPr/>
          <p:nvPr/>
        </p:nvGrpSpPr>
        <p:grpSpPr>
          <a:xfrm>
            <a:off x="6811238" y="3207828"/>
            <a:ext cx="751314" cy="1439440"/>
            <a:chOff x="6774074" y="3189660"/>
            <a:chExt cx="751314" cy="1439440"/>
          </a:xfrm>
        </p:grpSpPr>
        <p:sp>
          <p:nvSpPr>
            <p:cNvPr id="2" name="加号 1">
              <a:extLst>
                <a:ext uri="{FF2B5EF4-FFF2-40B4-BE49-F238E27FC236}">
                  <a16:creationId xmlns:a16="http://schemas.microsoft.com/office/drawing/2014/main" id="{EAABBB7C-79D3-EFEC-2E87-4ADFABDB4F25}"/>
                </a:ext>
              </a:extLst>
            </p:cNvPr>
            <p:cNvSpPr/>
            <p:nvPr/>
          </p:nvSpPr>
          <p:spPr>
            <a:xfrm>
              <a:off x="7258451" y="3607845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加号 47">
              <a:extLst>
                <a:ext uri="{FF2B5EF4-FFF2-40B4-BE49-F238E27FC236}">
                  <a16:creationId xmlns:a16="http://schemas.microsoft.com/office/drawing/2014/main" id="{3737FE2D-08D8-E700-B9BD-527FA3152CE1}"/>
                </a:ext>
              </a:extLst>
            </p:cNvPr>
            <p:cNvSpPr/>
            <p:nvPr/>
          </p:nvSpPr>
          <p:spPr>
            <a:xfrm>
              <a:off x="7258451" y="3941221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加号 48">
              <a:extLst>
                <a:ext uri="{FF2B5EF4-FFF2-40B4-BE49-F238E27FC236}">
                  <a16:creationId xmlns:a16="http://schemas.microsoft.com/office/drawing/2014/main" id="{0130B3D4-D8E5-CC8A-CECD-6A1051583F0C}"/>
                </a:ext>
              </a:extLst>
            </p:cNvPr>
            <p:cNvSpPr/>
            <p:nvPr/>
          </p:nvSpPr>
          <p:spPr>
            <a:xfrm>
              <a:off x="7254042" y="4273294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加号 49">
              <a:extLst>
                <a:ext uri="{FF2B5EF4-FFF2-40B4-BE49-F238E27FC236}">
                  <a16:creationId xmlns:a16="http://schemas.microsoft.com/office/drawing/2014/main" id="{69DB8576-22A0-6660-B666-766837D5F350}"/>
                </a:ext>
              </a:extLst>
            </p:cNvPr>
            <p:cNvSpPr/>
            <p:nvPr/>
          </p:nvSpPr>
          <p:spPr>
            <a:xfrm>
              <a:off x="7039403" y="3189660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加号 50">
              <a:extLst>
                <a:ext uri="{FF2B5EF4-FFF2-40B4-BE49-F238E27FC236}">
                  <a16:creationId xmlns:a16="http://schemas.microsoft.com/office/drawing/2014/main" id="{43EE6714-C3DE-E96E-13C9-97ADB6984EA0}"/>
                </a:ext>
              </a:extLst>
            </p:cNvPr>
            <p:cNvSpPr/>
            <p:nvPr/>
          </p:nvSpPr>
          <p:spPr>
            <a:xfrm>
              <a:off x="7258451" y="3238818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加号 51">
              <a:extLst>
                <a:ext uri="{FF2B5EF4-FFF2-40B4-BE49-F238E27FC236}">
                  <a16:creationId xmlns:a16="http://schemas.microsoft.com/office/drawing/2014/main" id="{2DFE442A-0150-286C-4D2E-B0411F2B4802}"/>
                </a:ext>
              </a:extLst>
            </p:cNvPr>
            <p:cNvSpPr/>
            <p:nvPr/>
          </p:nvSpPr>
          <p:spPr>
            <a:xfrm>
              <a:off x="7039403" y="3502707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加号 52">
              <a:extLst>
                <a:ext uri="{FF2B5EF4-FFF2-40B4-BE49-F238E27FC236}">
                  <a16:creationId xmlns:a16="http://schemas.microsoft.com/office/drawing/2014/main" id="{409437C8-F28E-78F3-B890-1A5349075491}"/>
                </a:ext>
              </a:extLst>
            </p:cNvPr>
            <p:cNvSpPr/>
            <p:nvPr/>
          </p:nvSpPr>
          <p:spPr>
            <a:xfrm>
              <a:off x="7042759" y="3789699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加号 53">
              <a:extLst>
                <a:ext uri="{FF2B5EF4-FFF2-40B4-BE49-F238E27FC236}">
                  <a16:creationId xmlns:a16="http://schemas.microsoft.com/office/drawing/2014/main" id="{B8B7E63A-2B78-60C3-2046-66EEE9A2FB17}"/>
                </a:ext>
              </a:extLst>
            </p:cNvPr>
            <p:cNvSpPr/>
            <p:nvPr/>
          </p:nvSpPr>
          <p:spPr>
            <a:xfrm>
              <a:off x="7043673" y="4075756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加号 54">
              <a:extLst>
                <a:ext uri="{FF2B5EF4-FFF2-40B4-BE49-F238E27FC236}">
                  <a16:creationId xmlns:a16="http://schemas.microsoft.com/office/drawing/2014/main" id="{CC2C1ED0-6FFC-AE91-88B2-62EF61F114B8}"/>
                </a:ext>
              </a:extLst>
            </p:cNvPr>
            <p:cNvSpPr/>
            <p:nvPr/>
          </p:nvSpPr>
          <p:spPr>
            <a:xfrm>
              <a:off x="7044507" y="4362163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加号 55">
              <a:extLst>
                <a:ext uri="{FF2B5EF4-FFF2-40B4-BE49-F238E27FC236}">
                  <a16:creationId xmlns:a16="http://schemas.microsoft.com/office/drawing/2014/main" id="{54793F86-248C-5E32-C9AB-DEA4E6F9E805}"/>
                </a:ext>
              </a:extLst>
            </p:cNvPr>
            <p:cNvSpPr/>
            <p:nvPr/>
          </p:nvSpPr>
          <p:spPr>
            <a:xfrm>
              <a:off x="6786876" y="3191748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加号 56">
              <a:extLst>
                <a:ext uri="{FF2B5EF4-FFF2-40B4-BE49-F238E27FC236}">
                  <a16:creationId xmlns:a16="http://schemas.microsoft.com/office/drawing/2014/main" id="{81FF5DCC-7F1C-F109-DBB3-AD27BBCD0641}"/>
                </a:ext>
              </a:extLst>
            </p:cNvPr>
            <p:cNvSpPr/>
            <p:nvPr/>
          </p:nvSpPr>
          <p:spPr>
            <a:xfrm>
              <a:off x="6786876" y="3496294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加号 57">
              <a:extLst>
                <a:ext uri="{FF2B5EF4-FFF2-40B4-BE49-F238E27FC236}">
                  <a16:creationId xmlns:a16="http://schemas.microsoft.com/office/drawing/2014/main" id="{E6C3BE81-7622-A46D-E04D-AC6C55E250AE}"/>
                </a:ext>
              </a:extLst>
            </p:cNvPr>
            <p:cNvSpPr/>
            <p:nvPr/>
          </p:nvSpPr>
          <p:spPr>
            <a:xfrm>
              <a:off x="6779642" y="3787763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加号 58">
              <a:extLst>
                <a:ext uri="{FF2B5EF4-FFF2-40B4-BE49-F238E27FC236}">
                  <a16:creationId xmlns:a16="http://schemas.microsoft.com/office/drawing/2014/main" id="{D9447DEF-9804-759A-6FB3-B39959771469}"/>
                </a:ext>
              </a:extLst>
            </p:cNvPr>
            <p:cNvSpPr/>
            <p:nvPr/>
          </p:nvSpPr>
          <p:spPr>
            <a:xfrm>
              <a:off x="6774074" y="4066303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加号 59">
              <a:extLst>
                <a:ext uri="{FF2B5EF4-FFF2-40B4-BE49-F238E27FC236}">
                  <a16:creationId xmlns:a16="http://schemas.microsoft.com/office/drawing/2014/main" id="{100EAEA1-5BE2-F9C7-A126-CFD6EAC1C0B7}"/>
                </a:ext>
              </a:extLst>
            </p:cNvPr>
            <p:cNvSpPr/>
            <p:nvPr/>
          </p:nvSpPr>
          <p:spPr>
            <a:xfrm>
              <a:off x="6776429" y="4356325"/>
              <a:ext cx="266937" cy="266937"/>
            </a:xfrm>
            <a:prstGeom prst="mathPlus">
              <a:avLst>
                <a:gd name="adj1" fmla="val 1075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4D4CA1-4B7E-CF74-2449-CD449D70D478}"/>
                  </a:ext>
                </a:extLst>
              </p:cNvPr>
              <p:cNvSpPr txBox="1"/>
              <p:nvPr/>
            </p:nvSpPr>
            <p:spPr>
              <a:xfrm>
                <a:off x="9618556" y="2660068"/>
                <a:ext cx="1289849" cy="44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B4D4CA1-4B7E-CF74-2449-CD449D70D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556" y="2660068"/>
                <a:ext cx="1289849" cy="440955"/>
              </a:xfrm>
              <a:prstGeom prst="rect">
                <a:avLst/>
              </a:prstGeom>
              <a:blipFill>
                <a:blip r:embed="rId7"/>
                <a:stretch>
                  <a:fillRect b="-13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F99B0EA-7F75-9AA2-449C-78A0B7169133}"/>
                  </a:ext>
                </a:extLst>
              </p:cNvPr>
              <p:cNvSpPr txBox="1"/>
              <p:nvPr/>
            </p:nvSpPr>
            <p:spPr>
              <a:xfrm>
                <a:off x="4776619" y="5018608"/>
                <a:ext cx="2395169" cy="914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导体内</a:t>
                </a:r>
                <a:endParaRPr lang="en-US" altLang="zh-CN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外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内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i="1" dirty="0">
                  <a:solidFill>
                    <a:schemeClr val="accent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F99B0EA-7F75-9AA2-449C-78A0B7169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19" y="5018608"/>
                <a:ext cx="2395169" cy="914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521C051-5BE2-EB4D-4CCD-5811CDD07A67}"/>
              </a:ext>
            </a:extLst>
          </p:cNvPr>
          <p:cNvSpPr txBox="1"/>
          <p:nvPr/>
        </p:nvSpPr>
        <p:spPr>
          <a:xfrm>
            <a:off x="6095628" y="5298507"/>
            <a:ext cx="143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静电平衡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02734 -3.7037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4896 3.7037E-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-0.02708 -4.81481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02318 2.59259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06784 -1.48148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8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-0.10898 -4.44444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07656 -1.48148E-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8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8567 -3.7037E-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09453 3.7037E-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0.13307 -2.96296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54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-0.15325 -2.96296E-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9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18099 -1.85185E-6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9" y="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-0.16771 -2.22222E-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0.18867 -2.59259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0834 -0.32245 " pathEditMode="relative" rAng="0" ptsTypes="AA">
                                      <p:cBhvr>
                                        <p:cTn id="11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1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-0.07513 3.7037E-7 " pathEditMode="relative" rAng="0" ptsTypes="AA">
                                      <p:cBhvr>
                                        <p:cTn id="127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  <p:bldP spid="9" grpId="0"/>
      <p:bldP spid="6" grpId="0" animBg="1"/>
      <p:bldP spid="6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4" grpId="0"/>
      <p:bldP spid="65" grpId="0"/>
      <p:bldP spid="65" grpId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静电场中的导体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6663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导体静电平衡的条件：导体内部场强处处为零。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1235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静电平衡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0DD94B7-AE5F-A297-C43B-DC4E0B61004D}"/>
                  </a:ext>
                </a:extLst>
              </p:cNvPr>
              <p:cNvSpPr txBox="1"/>
              <p:nvPr/>
            </p:nvSpPr>
            <p:spPr>
              <a:xfrm>
                <a:off x="507459" y="1973578"/>
                <a:ext cx="6097162" cy="3052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导体静电平衡的性质：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（</a:t>
                </a:r>
                <a:r>
                  <a:rPr lang="en-US" altLang="zh-CN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1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）导体是个等势体，导体表面是等势面。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（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2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）导体上的电荷只能分布在导体表面，内部没有电荷分布。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（</a:t>
                </a:r>
                <a:r>
                  <a:rPr lang="en-US" altLang="zh-CN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3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）导体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外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表面附近的场强处处与表面垂直，且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𝒏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* 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𝜎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会受到外界条件的影响，进而影响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的大小。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（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4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）导体表面曲率越大的地方，面电荷密度越大。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 *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越向外凸出，曲率越大；越向内凹陷，曲率越小。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0DD94B7-AE5F-A297-C43B-DC4E0B610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1973578"/>
                <a:ext cx="6097162" cy="3052567"/>
              </a:xfrm>
              <a:prstGeom prst="rect">
                <a:avLst/>
              </a:prstGeom>
              <a:blipFill>
                <a:blip r:embed="rId6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6265D288-6F5B-CA71-A77F-47BE8EB24F65}"/>
              </a:ext>
            </a:extLst>
          </p:cNvPr>
          <p:cNvGrpSpPr/>
          <p:nvPr/>
        </p:nvGrpSpPr>
        <p:grpSpPr>
          <a:xfrm>
            <a:off x="7200833" y="1414070"/>
            <a:ext cx="4087412" cy="4137284"/>
            <a:chOff x="7200833" y="1414070"/>
            <a:chExt cx="4087412" cy="4137284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A7E957C-21AD-57B5-5CA0-6D874D4A9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833" y="1414070"/>
              <a:ext cx="4087412" cy="3544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23332EE-A699-C0F8-BE80-59907C1EDDF4}"/>
                </a:ext>
              </a:extLst>
            </p:cNvPr>
            <p:cNvSpPr txBox="1"/>
            <p:nvPr/>
          </p:nvSpPr>
          <p:spPr>
            <a:xfrm>
              <a:off x="7200833" y="5212800"/>
              <a:ext cx="4087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电中性导体置入点电荷产生的电场中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8EB59D3-875E-F030-4BAA-F97EFB109322}"/>
              </a:ext>
            </a:extLst>
          </p:cNvPr>
          <p:cNvGrpSpPr/>
          <p:nvPr/>
        </p:nvGrpSpPr>
        <p:grpSpPr>
          <a:xfrm>
            <a:off x="6604621" y="2401825"/>
            <a:ext cx="4998701" cy="1758606"/>
            <a:chOff x="633451" y="4842634"/>
            <a:chExt cx="4998701" cy="1758606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F22BFC7A-BE29-C2DE-9725-FD6C5E5B0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9" t="23016" r="55397" b="23363"/>
            <a:stretch/>
          </p:blipFill>
          <p:spPr>
            <a:xfrm>
              <a:off x="633451" y="4842634"/>
              <a:ext cx="2042722" cy="1758606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00976818-40F6-CBE6-A84F-AF4B3D28D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1" t="23016" r="6017" b="23363"/>
            <a:stretch/>
          </p:blipFill>
          <p:spPr>
            <a:xfrm>
              <a:off x="3091002" y="4842634"/>
              <a:ext cx="2541150" cy="1758606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</p:pic>
        <p:sp>
          <p:nvSpPr>
            <p:cNvPr id="38" name="箭头: 虚尾 37">
              <a:extLst>
                <a:ext uri="{FF2B5EF4-FFF2-40B4-BE49-F238E27FC236}">
                  <a16:creationId xmlns:a16="http://schemas.microsoft.com/office/drawing/2014/main" id="{3B8D591A-9799-AEFB-7D50-71D2452C8C38}"/>
                </a:ext>
              </a:extLst>
            </p:cNvPr>
            <p:cNvSpPr/>
            <p:nvPr/>
          </p:nvSpPr>
          <p:spPr>
            <a:xfrm>
              <a:off x="2731795" y="5671036"/>
              <a:ext cx="316205" cy="219031"/>
            </a:xfrm>
            <a:prstGeom prst="stripedRightArrow">
              <a:avLst>
                <a:gd name="adj1" fmla="val 46167"/>
                <a:gd name="adj2" fmla="val 4540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A825FBA-1B9E-C7FD-CB99-1CB1A3BA4772}"/>
              </a:ext>
            </a:extLst>
          </p:cNvPr>
          <p:cNvGrpSpPr/>
          <p:nvPr/>
        </p:nvGrpSpPr>
        <p:grpSpPr>
          <a:xfrm>
            <a:off x="7093770" y="1425186"/>
            <a:ext cx="4182556" cy="4126168"/>
            <a:chOff x="7093770" y="1425186"/>
            <a:chExt cx="4182556" cy="4126168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B341511-F081-B276-4623-A44872187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83" y="1425186"/>
              <a:ext cx="4065543" cy="35358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196268AA-9042-0637-1FB1-2BE02FBB94C8}"/>
                </a:ext>
              </a:extLst>
            </p:cNvPr>
            <p:cNvSpPr txBox="1"/>
            <p:nvPr/>
          </p:nvSpPr>
          <p:spPr>
            <a:xfrm>
              <a:off x="7093770" y="5212800"/>
              <a:ext cx="40874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rPr>
                <a:t>带电导体置入点电荷产生的电场中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1090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静电场中的导体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7708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内</a:t>
            </a:r>
            <a:r>
              <a:rPr lang="zh-CN" altLang="en-US" sz="1600" b="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有空腔</a:t>
            </a: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（且空腔里</a:t>
            </a:r>
            <a:r>
              <a:rPr lang="zh-CN" altLang="en-US" sz="1600" b="1" u="sng" dirty="0">
                <a:latin typeface="仿宋" panose="02010609060101010101" pitchFamily="49" charset="-122"/>
                <a:ea typeface="仿宋" panose="02010609060101010101" pitchFamily="49" charset="-122"/>
              </a:rPr>
              <a:t>没有带电体</a:t>
            </a: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的导体，处于静电平衡时 有如下的性质：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（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）导体内的电荷只能分布在导体的外表面。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（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）空腔内不存在电场。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1235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静电屏蔽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462D426-EC8F-581A-CC9F-8E52D3D0D4F0}"/>
              </a:ext>
            </a:extLst>
          </p:cNvPr>
          <p:cNvSpPr txBox="1"/>
          <p:nvPr/>
        </p:nvSpPr>
        <p:spPr>
          <a:xfrm>
            <a:off x="507459" y="3216037"/>
            <a:ext cx="77084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内</a:t>
            </a:r>
            <a:r>
              <a:rPr lang="zh-CN" altLang="en-US" sz="1600" b="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有空腔</a:t>
            </a: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（但空腔里</a:t>
            </a:r>
            <a:r>
              <a:rPr lang="zh-CN" altLang="en-US" sz="1600" b="1" u="sng" dirty="0">
                <a:latin typeface="仿宋" panose="02010609060101010101" pitchFamily="49" charset="-122"/>
                <a:ea typeface="仿宋" panose="02010609060101010101" pitchFamily="49" charset="-122"/>
              </a:rPr>
              <a:t>存在带电体</a:t>
            </a: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的导体，处于静电平衡时 有如下的性质：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（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）空腔内存在电场；内表面上带有电荷，与 腔内带电体的电荷 等量异号。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（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）外表面 与 外电场 在空腔内 产生的合场强总为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0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（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）内表面 与 内电荷 在导体外 产生的合场强总为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0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1C8C6C-42CA-2A07-8D73-735ACB84B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9" y="976569"/>
            <a:ext cx="4073081" cy="407308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31D1DE0-7BDE-FC80-DEAA-CB1594927B83}"/>
              </a:ext>
            </a:extLst>
          </p:cNvPr>
          <p:cNvGrpSpPr/>
          <p:nvPr/>
        </p:nvGrpSpPr>
        <p:grpSpPr>
          <a:xfrm>
            <a:off x="9250190" y="2526455"/>
            <a:ext cx="1126530" cy="985003"/>
            <a:chOff x="9226872" y="2513109"/>
            <a:chExt cx="1166099" cy="1019601"/>
          </a:xfrm>
        </p:grpSpPr>
        <p:sp>
          <p:nvSpPr>
            <p:cNvPr id="4" name="加号 3">
              <a:extLst>
                <a:ext uri="{FF2B5EF4-FFF2-40B4-BE49-F238E27FC236}">
                  <a16:creationId xmlns:a16="http://schemas.microsoft.com/office/drawing/2014/main" id="{7582B9FB-146D-57DD-5854-FC3D648EE8A5}"/>
                </a:ext>
              </a:extLst>
            </p:cNvPr>
            <p:cNvSpPr/>
            <p:nvPr/>
          </p:nvSpPr>
          <p:spPr>
            <a:xfrm>
              <a:off x="9487769" y="2513109"/>
              <a:ext cx="143219" cy="14321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加号 43">
              <a:extLst>
                <a:ext uri="{FF2B5EF4-FFF2-40B4-BE49-F238E27FC236}">
                  <a16:creationId xmlns:a16="http://schemas.microsoft.com/office/drawing/2014/main" id="{01392693-2346-01F8-F84B-98B08CA46F70}"/>
                </a:ext>
              </a:extLst>
            </p:cNvPr>
            <p:cNvSpPr/>
            <p:nvPr/>
          </p:nvSpPr>
          <p:spPr>
            <a:xfrm>
              <a:off x="9294039" y="2707275"/>
              <a:ext cx="143219" cy="14321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加号 44">
              <a:extLst>
                <a:ext uri="{FF2B5EF4-FFF2-40B4-BE49-F238E27FC236}">
                  <a16:creationId xmlns:a16="http://schemas.microsoft.com/office/drawing/2014/main" id="{554FC1D4-9D9C-0786-CE55-83ECCFF978D1}"/>
                </a:ext>
              </a:extLst>
            </p:cNvPr>
            <p:cNvSpPr/>
            <p:nvPr/>
          </p:nvSpPr>
          <p:spPr>
            <a:xfrm>
              <a:off x="9226872" y="2960522"/>
              <a:ext cx="143219" cy="14321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加号 45">
              <a:extLst>
                <a:ext uri="{FF2B5EF4-FFF2-40B4-BE49-F238E27FC236}">
                  <a16:creationId xmlns:a16="http://schemas.microsoft.com/office/drawing/2014/main" id="{2910A469-DEAE-3E19-1FCA-559D66680B8E}"/>
                </a:ext>
              </a:extLst>
            </p:cNvPr>
            <p:cNvSpPr/>
            <p:nvPr/>
          </p:nvSpPr>
          <p:spPr>
            <a:xfrm>
              <a:off x="9294039" y="3246272"/>
              <a:ext cx="143219" cy="14321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加号 46">
              <a:extLst>
                <a:ext uri="{FF2B5EF4-FFF2-40B4-BE49-F238E27FC236}">
                  <a16:creationId xmlns:a16="http://schemas.microsoft.com/office/drawing/2014/main" id="{76170534-763E-5972-BDB8-832BF213F9DB}"/>
                </a:ext>
              </a:extLst>
            </p:cNvPr>
            <p:cNvSpPr/>
            <p:nvPr/>
          </p:nvSpPr>
          <p:spPr>
            <a:xfrm>
              <a:off x="9487768" y="3389491"/>
              <a:ext cx="143219" cy="14321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减号 4">
              <a:extLst>
                <a:ext uri="{FF2B5EF4-FFF2-40B4-BE49-F238E27FC236}">
                  <a16:creationId xmlns:a16="http://schemas.microsoft.com/office/drawing/2014/main" id="{7615EEEF-8A37-113D-2AA6-7CA258B51875}"/>
                </a:ext>
              </a:extLst>
            </p:cNvPr>
            <p:cNvSpPr/>
            <p:nvPr/>
          </p:nvSpPr>
          <p:spPr>
            <a:xfrm>
              <a:off x="9982200" y="2513109"/>
              <a:ext cx="143219" cy="143219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减号 48">
              <a:extLst>
                <a:ext uri="{FF2B5EF4-FFF2-40B4-BE49-F238E27FC236}">
                  <a16:creationId xmlns:a16="http://schemas.microsoft.com/office/drawing/2014/main" id="{22816DFA-88F1-00B1-F5EF-69596C304534}"/>
                </a:ext>
              </a:extLst>
            </p:cNvPr>
            <p:cNvSpPr/>
            <p:nvPr/>
          </p:nvSpPr>
          <p:spPr>
            <a:xfrm>
              <a:off x="10178143" y="2707275"/>
              <a:ext cx="143219" cy="143219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减号 49">
              <a:extLst>
                <a:ext uri="{FF2B5EF4-FFF2-40B4-BE49-F238E27FC236}">
                  <a16:creationId xmlns:a16="http://schemas.microsoft.com/office/drawing/2014/main" id="{5FA70100-6FDB-8BF6-2FF1-03A93323474F}"/>
                </a:ext>
              </a:extLst>
            </p:cNvPr>
            <p:cNvSpPr/>
            <p:nvPr/>
          </p:nvSpPr>
          <p:spPr>
            <a:xfrm>
              <a:off x="10249752" y="2960522"/>
              <a:ext cx="143219" cy="143219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减号 50">
              <a:extLst>
                <a:ext uri="{FF2B5EF4-FFF2-40B4-BE49-F238E27FC236}">
                  <a16:creationId xmlns:a16="http://schemas.microsoft.com/office/drawing/2014/main" id="{51F7943B-1F85-8D7A-C4E9-1792CF18A342}"/>
                </a:ext>
              </a:extLst>
            </p:cNvPr>
            <p:cNvSpPr/>
            <p:nvPr/>
          </p:nvSpPr>
          <p:spPr>
            <a:xfrm>
              <a:off x="10125419" y="3246272"/>
              <a:ext cx="143219" cy="143219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减号 51">
              <a:extLst>
                <a:ext uri="{FF2B5EF4-FFF2-40B4-BE49-F238E27FC236}">
                  <a16:creationId xmlns:a16="http://schemas.microsoft.com/office/drawing/2014/main" id="{218B48D0-8395-E974-C9DC-C77D00449F39}"/>
                </a:ext>
              </a:extLst>
            </p:cNvPr>
            <p:cNvSpPr/>
            <p:nvPr/>
          </p:nvSpPr>
          <p:spPr>
            <a:xfrm>
              <a:off x="9931690" y="3389491"/>
              <a:ext cx="143219" cy="143219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59A30FF6-A1D6-F023-77F4-CFE823DD284D}"/>
              </a:ext>
            </a:extLst>
          </p:cNvPr>
          <p:cNvSpPr/>
          <p:nvPr/>
        </p:nvSpPr>
        <p:spPr>
          <a:xfrm>
            <a:off x="9165593" y="2380854"/>
            <a:ext cx="1294021" cy="1294021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2E18440-4F89-7CA4-0653-190358079632}"/>
              </a:ext>
            </a:extLst>
          </p:cNvPr>
          <p:cNvGrpSpPr/>
          <p:nvPr/>
        </p:nvGrpSpPr>
        <p:grpSpPr>
          <a:xfrm>
            <a:off x="9043413" y="2403794"/>
            <a:ext cx="1519743" cy="1230752"/>
            <a:chOff x="9043413" y="2403794"/>
            <a:chExt cx="1519743" cy="1230752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7B94E41-E098-97A4-BB45-D2772CB85AF3}"/>
                </a:ext>
              </a:extLst>
            </p:cNvPr>
            <p:cNvCxnSpPr/>
            <p:nvPr/>
          </p:nvCxnSpPr>
          <p:spPr>
            <a:xfrm flipH="1" flipV="1">
              <a:off x="9382260" y="2403794"/>
              <a:ext cx="143073" cy="147741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EFF490D1-42A8-8B74-E376-44B33F84A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26031" y="2729224"/>
              <a:ext cx="182635" cy="38287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9B558DC0-CF6E-3A1D-00A5-D4A7F3F9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3413" y="3027864"/>
              <a:ext cx="188433" cy="0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63408E70-94D1-4172-DE27-47ADF836A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6031" y="3286929"/>
              <a:ext cx="182635" cy="38287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4A820CC-992A-2663-11BC-C1E7556D8A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5449" y="3486805"/>
              <a:ext cx="143073" cy="147741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D3D1591-656F-FD86-3415-3495E45EC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0906" y="2416150"/>
              <a:ext cx="143073" cy="147741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49A6553B-DE27-E598-AE18-57C9D825A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6541" y="2729223"/>
              <a:ext cx="182635" cy="38287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2711974F-D4D9-120A-FD3D-4A82553D5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74723" y="3027864"/>
              <a:ext cx="188433" cy="0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0AE2DB3B-9484-003E-D86C-B34782EAEE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6979" y="3313082"/>
              <a:ext cx="182635" cy="38287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1178B14D-1904-C8E4-B6BD-2A2D76FA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5288" y="3479394"/>
              <a:ext cx="143073" cy="147741"/>
            </a:xfrm>
            <a:prstGeom prst="straightConnector1">
              <a:avLst/>
            </a:prstGeom>
            <a:ln w="19050">
              <a:gradFill flip="none" rotWithShape="1">
                <a:gsLst>
                  <a:gs pos="53000">
                    <a:schemeClr val="accent5"/>
                  </a:gs>
                  <a:gs pos="0">
                    <a:srgbClr val="00B0F0"/>
                  </a:gs>
                  <a:gs pos="10000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D020875-0B3F-A054-8509-CBE1DBA262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7" t="22530" r="21630" b="21844"/>
          <a:stretch/>
        </p:blipFill>
        <p:spPr>
          <a:xfrm>
            <a:off x="8573239" y="1893917"/>
            <a:ext cx="2470826" cy="237898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9D5EA5-E5C2-638C-FD28-0ABF0BA6445D}"/>
              </a:ext>
            </a:extLst>
          </p:cNvPr>
          <p:cNvGrpSpPr/>
          <p:nvPr/>
        </p:nvGrpSpPr>
        <p:grpSpPr>
          <a:xfrm>
            <a:off x="9246239" y="2949372"/>
            <a:ext cx="1187156" cy="142502"/>
            <a:chOff x="9250190" y="5195251"/>
            <a:chExt cx="1187156" cy="142502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64A9C4F2-36FC-179B-A4D3-A39C19561205}"/>
                </a:ext>
              </a:extLst>
            </p:cNvPr>
            <p:cNvSpPr/>
            <p:nvPr/>
          </p:nvSpPr>
          <p:spPr>
            <a:xfrm>
              <a:off x="9250190" y="5199652"/>
              <a:ext cx="138101" cy="13810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rgbClr val="FF0000"/>
                  </a:solidFill>
                </a:rPr>
                <a:t>+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96F050DD-5047-254A-FBBE-A696D6B3AC3A}"/>
                </a:ext>
              </a:extLst>
            </p:cNvPr>
            <p:cNvSpPr/>
            <p:nvPr/>
          </p:nvSpPr>
          <p:spPr>
            <a:xfrm>
              <a:off x="10299245" y="5195251"/>
              <a:ext cx="138101" cy="13810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rgbClr val="FF0000"/>
                  </a:solidFill>
                </a:rPr>
                <a:t>+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785AAB3-FE8B-C9B1-C123-74739088E0C0}"/>
              </a:ext>
            </a:extLst>
          </p:cNvPr>
          <p:cNvGrpSpPr/>
          <p:nvPr/>
        </p:nvGrpSpPr>
        <p:grpSpPr>
          <a:xfrm>
            <a:off x="9013795" y="2732805"/>
            <a:ext cx="602989" cy="590384"/>
            <a:chOff x="9017746" y="4978684"/>
            <a:chExt cx="602989" cy="590384"/>
          </a:xfrm>
        </p:grpSpPr>
        <p:sp>
          <p:nvSpPr>
            <p:cNvPr id="79" name="减号 78">
              <a:extLst>
                <a:ext uri="{FF2B5EF4-FFF2-40B4-BE49-F238E27FC236}">
                  <a16:creationId xmlns:a16="http://schemas.microsoft.com/office/drawing/2014/main" id="{56291427-5FA7-2035-C92E-302C83B172A8}"/>
                </a:ext>
              </a:extLst>
            </p:cNvPr>
            <p:cNvSpPr/>
            <p:nvPr/>
          </p:nvSpPr>
          <p:spPr>
            <a:xfrm>
              <a:off x="9017746" y="5218668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减号 79">
              <a:extLst>
                <a:ext uri="{FF2B5EF4-FFF2-40B4-BE49-F238E27FC236}">
                  <a16:creationId xmlns:a16="http://schemas.microsoft.com/office/drawing/2014/main" id="{64E9913A-CB5B-CB07-DC76-0D93DCE7CC6C}"/>
                </a:ext>
              </a:extLst>
            </p:cNvPr>
            <p:cNvSpPr/>
            <p:nvPr/>
          </p:nvSpPr>
          <p:spPr>
            <a:xfrm>
              <a:off x="9517085" y="5218668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减号 80">
              <a:extLst>
                <a:ext uri="{FF2B5EF4-FFF2-40B4-BE49-F238E27FC236}">
                  <a16:creationId xmlns:a16="http://schemas.microsoft.com/office/drawing/2014/main" id="{AFC2ADBF-4A43-A2CA-4530-286C1F6FAA29}"/>
                </a:ext>
              </a:extLst>
            </p:cNvPr>
            <p:cNvSpPr/>
            <p:nvPr/>
          </p:nvSpPr>
          <p:spPr>
            <a:xfrm>
              <a:off x="9265634" y="4978684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减号 81">
              <a:extLst>
                <a:ext uri="{FF2B5EF4-FFF2-40B4-BE49-F238E27FC236}">
                  <a16:creationId xmlns:a16="http://schemas.microsoft.com/office/drawing/2014/main" id="{086297BB-74BE-A34B-31BC-EBAD6AF802FF}"/>
                </a:ext>
              </a:extLst>
            </p:cNvPr>
            <p:cNvSpPr/>
            <p:nvPr/>
          </p:nvSpPr>
          <p:spPr>
            <a:xfrm>
              <a:off x="9263253" y="5465418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减号 82">
              <a:extLst>
                <a:ext uri="{FF2B5EF4-FFF2-40B4-BE49-F238E27FC236}">
                  <a16:creationId xmlns:a16="http://schemas.microsoft.com/office/drawing/2014/main" id="{1D26DA78-E5FA-9F71-B16C-ADC32BCD3617}"/>
                </a:ext>
              </a:extLst>
            </p:cNvPr>
            <p:cNvSpPr/>
            <p:nvPr/>
          </p:nvSpPr>
          <p:spPr>
            <a:xfrm>
              <a:off x="9113698" y="5062733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减号 83">
              <a:extLst>
                <a:ext uri="{FF2B5EF4-FFF2-40B4-BE49-F238E27FC236}">
                  <a16:creationId xmlns:a16="http://schemas.microsoft.com/office/drawing/2014/main" id="{D74171E7-B778-1443-7191-B3DE424876E9}"/>
                </a:ext>
              </a:extLst>
            </p:cNvPr>
            <p:cNvSpPr/>
            <p:nvPr/>
          </p:nvSpPr>
          <p:spPr>
            <a:xfrm>
              <a:off x="9421683" y="5068661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减号 84">
              <a:extLst>
                <a:ext uri="{FF2B5EF4-FFF2-40B4-BE49-F238E27FC236}">
                  <a16:creationId xmlns:a16="http://schemas.microsoft.com/office/drawing/2014/main" id="{977F533A-804E-C124-96C6-813099225151}"/>
                </a:ext>
              </a:extLst>
            </p:cNvPr>
            <p:cNvSpPr/>
            <p:nvPr/>
          </p:nvSpPr>
          <p:spPr>
            <a:xfrm>
              <a:off x="9113698" y="5369021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减号 85">
              <a:extLst>
                <a:ext uri="{FF2B5EF4-FFF2-40B4-BE49-F238E27FC236}">
                  <a16:creationId xmlns:a16="http://schemas.microsoft.com/office/drawing/2014/main" id="{20D518D4-F4F4-B0F3-5E61-10686F572817}"/>
                </a:ext>
              </a:extLst>
            </p:cNvPr>
            <p:cNvSpPr/>
            <p:nvPr/>
          </p:nvSpPr>
          <p:spPr>
            <a:xfrm>
              <a:off x="9421683" y="5368675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142DB85-F4CF-4D66-64FD-95D827DBC02E}"/>
              </a:ext>
            </a:extLst>
          </p:cNvPr>
          <p:cNvGrpSpPr/>
          <p:nvPr/>
        </p:nvGrpSpPr>
        <p:grpSpPr>
          <a:xfrm>
            <a:off x="10063575" y="2734730"/>
            <a:ext cx="602989" cy="590384"/>
            <a:chOff x="9017746" y="4978684"/>
            <a:chExt cx="602989" cy="590384"/>
          </a:xfrm>
        </p:grpSpPr>
        <p:sp>
          <p:nvSpPr>
            <p:cNvPr id="89" name="减号 88">
              <a:extLst>
                <a:ext uri="{FF2B5EF4-FFF2-40B4-BE49-F238E27FC236}">
                  <a16:creationId xmlns:a16="http://schemas.microsoft.com/office/drawing/2014/main" id="{E7A4CB22-73A9-3F4B-1522-24EF43FCA6F5}"/>
                </a:ext>
              </a:extLst>
            </p:cNvPr>
            <p:cNvSpPr/>
            <p:nvPr/>
          </p:nvSpPr>
          <p:spPr>
            <a:xfrm>
              <a:off x="9017746" y="5218668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减号 89">
              <a:extLst>
                <a:ext uri="{FF2B5EF4-FFF2-40B4-BE49-F238E27FC236}">
                  <a16:creationId xmlns:a16="http://schemas.microsoft.com/office/drawing/2014/main" id="{818B2507-ABF0-9183-CD6A-AD95C527CB67}"/>
                </a:ext>
              </a:extLst>
            </p:cNvPr>
            <p:cNvSpPr/>
            <p:nvPr/>
          </p:nvSpPr>
          <p:spPr>
            <a:xfrm>
              <a:off x="9517085" y="5218668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减号 90">
              <a:extLst>
                <a:ext uri="{FF2B5EF4-FFF2-40B4-BE49-F238E27FC236}">
                  <a16:creationId xmlns:a16="http://schemas.microsoft.com/office/drawing/2014/main" id="{EA171B18-FDCA-C960-33E4-095D9E376585}"/>
                </a:ext>
              </a:extLst>
            </p:cNvPr>
            <p:cNvSpPr/>
            <p:nvPr/>
          </p:nvSpPr>
          <p:spPr>
            <a:xfrm>
              <a:off x="9265634" y="4978684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减号 91">
              <a:extLst>
                <a:ext uri="{FF2B5EF4-FFF2-40B4-BE49-F238E27FC236}">
                  <a16:creationId xmlns:a16="http://schemas.microsoft.com/office/drawing/2014/main" id="{771411E6-32CC-DC6D-DFE9-AC7C9734F351}"/>
                </a:ext>
              </a:extLst>
            </p:cNvPr>
            <p:cNvSpPr/>
            <p:nvPr/>
          </p:nvSpPr>
          <p:spPr>
            <a:xfrm>
              <a:off x="9263253" y="5465418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减号 92">
              <a:extLst>
                <a:ext uri="{FF2B5EF4-FFF2-40B4-BE49-F238E27FC236}">
                  <a16:creationId xmlns:a16="http://schemas.microsoft.com/office/drawing/2014/main" id="{A6072ACF-5C2A-3A0E-F6CB-D38E7E64A2E8}"/>
                </a:ext>
              </a:extLst>
            </p:cNvPr>
            <p:cNvSpPr/>
            <p:nvPr/>
          </p:nvSpPr>
          <p:spPr>
            <a:xfrm>
              <a:off x="9113698" y="5062733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减号 93">
              <a:extLst>
                <a:ext uri="{FF2B5EF4-FFF2-40B4-BE49-F238E27FC236}">
                  <a16:creationId xmlns:a16="http://schemas.microsoft.com/office/drawing/2014/main" id="{D3F548FB-8445-5A5A-9A22-9E829C4D431E}"/>
                </a:ext>
              </a:extLst>
            </p:cNvPr>
            <p:cNvSpPr/>
            <p:nvPr/>
          </p:nvSpPr>
          <p:spPr>
            <a:xfrm>
              <a:off x="9421683" y="5068661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减号 94">
              <a:extLst>
                <a:ext uri="{FF2B5EF4-FFF2-40B4-BE49-F238E27FC236}">
                  <a16:creationId xmlns:a16="http://schemas.microsoft.com/office/drawing/2014/main" id="{CDE94588-F032-7215-8557-30CCD9068964}"/>
                </a:ext>
              </a:extLst>
            </p:cNvPr>
            <p:cNvSpPr/>
            <p:nvPr/>
          </p:nvSpPr>
          <p:spPr>
            <a:xfrm>
              <a:off x="9113698" y="5369021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减号 95">
              <a:extLst>
                <a:ext uri="{FF2B5EF4-FFF2-40B4-BE49-F238E27FC236}">
                  <a16:creationId xmlns:a16="http://schemas.microsoft.com/office/drawing/2014/main" id="{840D1249-9C2F-52E9-08F5-0612824F9AE7}"/>
                </a:ext>
              </a:extLst>
            </p:cNvPr>
            <p:cNvSpPr/>
            <p:nvPr/>
          </p:nvSpPr>
          <p:spPr>
            <a:xfrm>
              <a:off x="9421683" y="5368675"/>
              <a:ext cx="103650" cy="103650"/>
            </a:xfrm>
            <a:prstGeom prst="mathMinus">
              <a:avLst>
                <a:gd name="adj1" fmla="val 12530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DC7AC68-23FC-CED1-3AE7-028F6D1BD70B}"/>
              </a:ext>
            </a:extLst>
          </p:cNvPr>
          <p:cNvGrpSpPr/>
          <p:nvPr/>
        </p:nvGrpSpPr>
        <p:grpSpPr>
          <a:xfrm>
            <a:off x="8672383" y="1930408"/>
            <a:ext cx="2305476" cy="2296358"/>
            <a:chOff x="8676334" y="4176287"/>
            <a:chExt cx="2305476" cy="2296358"/>
          </a:xfrm>
        </p:grpSpPr>
        <p:sp>
          <p:nvSpPr>
            <p:cNvPr id="97" name="加号 96">
              <a:extLst>
                <a:ext uri="{FF2B5EF4-FFF2-40B4-BE49-F238E27FC236}">
                  <a16:creationId xmlns:a16="http://schemas.microsoft.com/office/drawing/2014/main" id="{AA274BF6-98DE-ABB0-3485-0CABB8910064}"/>
                </a:ext>
              </a:extLst>
            </p:cNvPr>
            <p:cNvSpPr/>
            <p:nvPr/>
          </p:nvSpPr>
          <p:spPr>
            <a:xfrm>
              <a:off x="9743423" y="4176287"/>
              <a:ext cx="138359" cy="13835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加号 97">
              <a:extLst>
                <a:ext uri="{FF2B5EF4-FFF2-40B4-BE49-F238E27FC236}">
                  <a16:creationId xmlns:a16="http://schemas.microsoft.com/office/drawing/2014/main" id="{97F3729F-7174-597A-7AEF-D3CA3D0A0BD5}"/>
                </a:ext>
              </a:extLst>
            </p:cNvPr>
            <p:cNvSpPr/>
            <p:nvPr/>
          </p:nvSpPr>
          <p:spPr>
            <a:xfrm>
              <a:off x="9743423" y="6334286"/>
              <a:ext cx="138359" cy="13835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加号 98">
              <a:extLst>
                <a:ext uri="{FF2B5EF4-FFF2-40B4-BE49-F238E27FC236}">
                  <a16:creationId xmlns:a16="http://schemas.microsoft.com/office/drawing/2014/main" id="{DA24CC78-31D4-EF71-9865-8476773CDCEB}"/>
                </a:ext>
              </a:extLst>
            </p:cNvPr>
            <p:cNvSpPr/>
            <p:nvPr/>
          </p:nvSpPr>
          <p:spPr>
            <a:xfrm>
              <a:off x="10843451" y="5199394"/>
              <a:ext cx="138359" cy="13835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加号 99">
              <a:extLst>
                <a:ext uri="{FF2B5EF4-FFF2-40B4-BE49-F238E27FC236}">
                  <a16:creationId xmlns:a16="http://schemas.microsoft.com/office/drawing/2014/main" id="{2DEADA07-B2DF-031F-7DC6-FC0B7BD3BFF6}"/>
                </a:ext>
              </a:extLst>
            </p:cNvPr>
            <p:cNvSpPr/>
            <p:nvPr/>
          </p:nvSpPr>
          <p:spPr>
            <a:xfrm>
              <a:off x="8676334" y="5195251"/>
              <a:ext cx="138359" cy="13835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加号 100">
              <a:extLst>
                <a:ext uri="{FF2B5EF4-FFF2-40B4-BE49-F238E27FC236}">
                  <a16:creationId xmlns:a16="http://schemas.microsoft.com/office/drawing/2014/main" id="{D7939791-F6AC-4A9F-6659-5A25BE43B924}"/>
                </a:ext>
              </a:extLst>
            </p:cNvPr>
            <p:cNvSpPr/>
            <p:nvPr/>
          </p:nvSpPr>
          <p:spPr>
            <a:xfrm>
              <a:off x="8948566" y="4524343"/>
              <a:ext cx="138359" cy="13835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加号 101">
              <a:extLst>
                <a:ext uri="{FF2B5EF4-FFF2-40B4-BE49-F238E27FC236}">
                  <a16:creationId xmlns:a16="http://schemas.microsoft.com/office/drawing/2014/main" id="{BA9A3EF6-4CAE-3EDE-847F-C31BC18A60E8}"/>
                </a:ext>
              </a:extLst>
            </p:cNvPr>
            <p:cNvSpPr/>
            <p:nvPr/>
          </p:nvSpPr>
          <p:spPr>
            <a:xfrm>
              <a:off x="10582604" y="4519029"/>
              <a:ext cx="138359" cy="13835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加号 102">
              <a:extLst>
                <a:ext uri="{FF2B5EF4-FFF2-40B4-BE49-F238E27FC236}">
                  <a16:creationId xmlns:a16="http://schemas.microsoft.com/office/drawing/2014/main" id="{03384A73-67BD-135F-37B6-657819349816}"/>
                </a:ext>
              </a:extLst>
            </p:cNvPr>
            <p:cNvSpPr/>
            <p:nvPr/>
          </p:nvSpPr>
          <p:spPr>
            <a:xfrm>
              <a:off x="8948566" y="5972386"/>
              <a:ext cx="138359" cy="13835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加号 103">
              <a:extLst>
                <a:ext uri="{FF2B5EF4-FFF2-40B4-BE49-F238E27FC236}">
                  <a16:creationId xmlns:a16="http://schemas.microsoft.com/office/drawing/2014/main" id="{A6D43EEA-79CB-691B-6120-E18E17083A96}"/>
                </a:ext>
              </a:extLst>
            </p:cNvPr>
            <p:cNvSpPr/>
            <p:nvPr/>
          </p:nvSpPr>
          <p:spPr>
            <a:xfrm>
              <a:off x="10582603" y="5970939"/>
              <a:ext cx="138359" cy="138359"/>
            </a:xfrm>
            <a:prstGeom prst="mathPlus">
              <a:avLst>
                <a:gd name="adj1" fmla="val 64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274270-728F-97C4-A08C-19BA2C0B92E4}"/>
                  </a:ext>
                </a:extLst>
              </p:cNvPr>
              <p:cNvSpPr txBox="1"/>
              <p:nvPr/>
            </p:nvSpPr>
            <p:spPr>
              <a:xfrm>
                <a:off x="7496530" y="4432728"/>
                <a:ext cx="4622303" cy="825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EC694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高斯面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上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4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0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4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e>
                    </m:nary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=0</m:t>
                    </m:r>
                  </m:oMath>
                </a14:m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/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𝑞</m:t>
                        </m:r>
                      </m:num>
                      <m:den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4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𝑞</m:t>
                    </m:r>
                    <m:r>
                      <a:rPr lang="en-US" altLang="zh-CN" sz="14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0</m:t>
                    </m:r>
                  </m:oMath>
                </a14:m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7274270-728F-97C4-A08C-19BA2C0B9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30" y="4432728"/>
                <a:ext cx="4622303" cy="825098"/>
              </a:xfrm>
              <a:prstGeom prst="rect">
                <a:avLst/>
              </a:prstGeom>
              <a:blipFill>
                <a:blip r:embed="rId8"/>
                <a:stretch>
                  <a:fillRect t="-31618" b="-28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文本框 108">
            <a:extLst>
              <a:ext uri="{FF2B5EF4-FFF2-40B4-BE49-F238E27FC236}">
                <a16:creationId xmlns:a16="http://schemas.microsoft.com/office/drawing/2014/main" id="{FD9DA018-680E-9C71-EAFA-F6F5EB920AB6}"/>
              </a:ext>
            </a:extLst>
          </p:cNvPr>
          <p:cNvSpPr txBox="1"/>
          <p:nvPr/>
        </p:nvSpPr>
        <p:spPr>
          <a:xfrm>
            <a:off x="7934938" y="5221954"/>
            <a:ext cx="3759822" cy="445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）面内无电荷；（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）面内正负电荷抵消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6EF86D6-B02A-4AE8-52AA-D02C8E054C91}"/>
              </a:ext>
            </a:extLst>
          </p:cNvPr>
          <p:cNvSpPr txBox="1"/>
          <p:nvPr/>
        </p:nvSpPr>
        <p:spPr>
          <a:xfrm>
            <a:off x="7927242" y="5232401"/>
            <a:ext cx="3759822" cy="445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面内无电荷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E0AED6F9-5872-8DDC-CE11-87BCCC9B2B3C}"/>
                  </a:ext>
                </a:extLst>
              </p:cNvPr>
              <p:cNvSpPr txBox="1"/>
              <p:nvPr/>
            </p:nvSpPr>
            <p:spPr>
              <a:xfrm>
                <a:off x="7496001" y="4493781"/>
                <a:ext cx="4622303" cy="6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FF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外表面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与 </a:t>
                </a:r>
                <a:r>
                  <a:rPr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外电场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在空腔内 产生的合场强总为</a:t>
                </a: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外表面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必须是 均匀带电球面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E0AED6F9-5872-8DDC-CE11-87BCCC9B2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001" y="4493781"/>
                <a:ext cx="4622303" cy="696088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4AF3A5F-EFB8-B876-01A7-412B9D18074E}"/>
                  </a:ext>
                </a:extLst>
              </p:cNvPr>
              <p:cNvSpPr txBox="1"/>
              <p:nvPr/>
            </p:nvSpPr>
            <p:spPr>
              <a:xfrm>
                <a:off x="7495472" y="4496158"/>
                <a:ext cx="4622303" cy="6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00B0F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内表面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与 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内电场 </a:t>
                </a: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在导体外 产生的合场强总为</a:t>
                </a:r>
                <a:r>
                  <a:rPr lang="en-US" altLang="zh-CN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则 </a:t>
                </a:r>
                <a14:m>
                  <m:oMath xmlns:m="http://schemas.openxmlformats.org/officeDocument/2006/math">
                    <m:r>
                      <a:rPr lang="zh-CN" altLang="en-US" sz="1400" i="1" dirty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内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表面</m:t>
                    </m:r>
                  </m:oMath>
                </a14:m>
                <a:r>
                  <a:rPr lang="zh-CN" altLang="en-US" sz="14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必须是 均匀带电球面</a:t>
                </a:r>
                <a:endPara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4AF3A5F-EFB8-B876-01A7-412B9D180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472" y="4496158"/>
                <a:ext cx="4622303" cy="696088"/>
              </a:xfrm>
              <a:prstGeom prst="rect">
                <a:avLst/>
              </a:prstGeom>
              <a:blipFill>
                <a:blip r:embed="rId10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621AFA7-C08C-D857-3F6C-0E21436997B1}"/>
                  </a:ext>
                </a:extLst>
              </p:cNvPr>
              <p:cNvSpPr txBox="1"/>
              <p:nvPr/>
            </p:nvSpPr>
            <p:spPr>
              <a:xfrm>
                <a:off x="9357083" y="2470397"/>
                <a:ext cx="4916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621AFA7-C08C-D857-3F6C-0E2143699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083" y="2470397"/>
                <a:ext cx="491677" cy="338554"/>
              </a:xfrm>
              <a:prstGeom prst="rect">
                <a:avLst/>
              </a:prstGeom>
              <a:blipFill>
                <a:blip r:embed="rId11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1607641B-8012-9342-5830-BCBE89211375}"/>
                  </a:ext>
                </a:extLst>
              </p:cNvPr>
              <p:cNvSpPr txBox="1"/>
              <p:nvPr/>
            </p:nvSpPr>
            <p:spPr>
              <a:xfrm>
                <a:off x="9782527" y="2470397"/>
                <a:ext cx="4916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1607641B-8012-9342-5830-BCBE89211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527" y="2470397"/>
                <a:ext cx="491677" cy="338554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1AAF2A17-97AE-BDC3-37DC-5BFC4E430D6E}"/>
                  </a:ext>
                </a:extLst>
              </p:cNvPr>
              <p:cNvSpPr txBox="1"/>
              <p:nvPr/>
            </p:nvSpPr>
            <p:spPr>
              <a:xfrm>
                <a:off x="9314314" y="1526003"/>
                <a:ext cx="1009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1AAF2A17-97AE-BDC3-37DC-5BFC4E430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314" y="1526003"/>
                <a:ext cx="1009788" cy="338554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851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/>
      <p:bldP spid="7" grpId="0" animBg="1"/>
      <p:bldP spid="7" grpId="1" animBg="1"/>
      <p:bldP spid="21" grpId="0"/>
      <p:bldP spid="21" grpId="1"/>
      <p:bldP spid="109" grpId="0"/>
      <p:bldP spid="109" grpId="1"/>
      <p:bldP spid="110" grpId="0"/>
      <p:bldP spid="110" grpId="1"/>
      <p:bldP spid="111" grpId="0"/>
      <p:bldP spid="112" grpId="0"/>
      <p:bldP spid="112" grpId="1"/>
      <p:bldP spid="28" grpId="0"/>
      <p:bldP spid="114" grpId="0"/>
      <p:bldP spid="1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静电场中的导体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77084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利用 导体空腔的静电平衡，使 局部空间不受电场影响 的现象 称作 静电屏蔽。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1235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静电屏蔽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87BBE5-51EB-907F-4ABF-C37922A18D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t="7117" r="8710" b="11953"/>
          <a:stretch/>
        </p:blipFill>
        <p:spPr>
          <a:xfrm>
            <a:off x="978196" y="2145195"/>
            <a:ext cx="4049075" cy="310087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ABD850-3E88-D4A8-786B-14BC25EBDE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37"/>
          <a:stretch/>
        </p:blipFill>
        <p:spPr>
          <a:xfrm>
            <a:off x="7648055" y="2177227"/>
            <a:ext cx="3565749" cy="3036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2FA85773-F7BF-181F-04B4-C18253847FC1}"/>
                  </a:ext>
                </a:extLst>
              </p:cNvPr>
              <p:cNvSpPr txBox="1"/>
              <p:nvPr/>
            </p:nvSpPr>
            <p:spPr>
              <a:xfrm>
                <a:off x="2503347" y="3542877"/>
                <a:ext cx="1009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2FA85773-F7BF-181F-04B4-C18253847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347" y="3542877"/>
                <a:ext cx="100978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减号 124">
            <a:extLst>
              <a:ext uri="{FF2B5EF4-FFF2-40B4-BE49-F238E27FC236}">
                <a16:creationId xmlns:a16="http://schemas.microsoft.com/office/drawing/2014/main" id="{5C4D6940-C48D-2B51-423A-5501D4227303}"/>
              </a:ext>
            </a:extLst>
          </p:cNvPr>
          <p:cNvSpPr/>
          <p:nvPr/>
        </p:nvSpPr>
        <p:spPr>
          <a:xfrm>
            <a:off x="8174517" y="3625013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减号 159">
            <a:extLst>
              <a:ext uri="{FF2B5EF4-FFF2-40B4-BE49-F238E27FC236}">
                <a16:creationId xmlns:a16="http://schemas.microsoft.com/office/drawing/2014/main" id="{B77C6551-91BA-DB93-5779-8AE76F31EC9D}"/>
              </a:ext>
            </a:extLst>
          </p:cNvPr>
          <p:cNvSpPr/>
          <p:nvPr/>
        </p:nvSpPr>
        <p:spPr>
          <a:xfrm>
            <a:off x="8226342" y="3332739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减号 160">
            <a:extLst>
              <a:ext uri="{FF2B5EF4-FFF2-40B4-BE49-F238E27FC236}">
                <a16:creationId xmlns:a16="http://schemas.microsoft.com/office/drawing/2014/main" id="{D8451067-237B-AD77-F1ED-852EC125CE9B}"/>
              </a:ext>
            </a:extLst>
          </p:cNvPr>
          <p:cNvSpPr/>
          <p:nvPr/>
        </p:nvSpPr>
        <p:spPr>
          <a:xfrm>
            <a:off x="8226342" y="3917287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减号 161">
            <a:extLst>
              <a:ext uri="{FF2B5EF4-FFF2-40B4-BE49-F238E27FC236}">
                <a16:creationId xmlns:a16="http://schemas.microsoft.com/office/drawing/2014/main" id="{FD27FDF1-236E-5D7D-A5ED-BBE27A20994D}"/>
              </a:ext>
            </a:extLst>
          </p:cNvPr>
          <p:cNvSpPr/>
          <p:nvPr/>
        </p:nvSpPr>
        <p:spPr>
          <a:xfrm>
            <a:off x="8421173" y="4360917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减号 162">
            <a:extLst>
              <a:ext uri="{FF2B5EF4-FFF2-40B4-BE49-F238E27FC236}">
                <a16:creationId xmlns:a16="http://schemas.microsoft.com/office/drawing/2014/main" id="{F266F5A5-7E09-49CE-B131-951F3B9DAE1A}"/>
              </a:ext>
            </a:extLst>
          </p:cNvPr>
          <p:cNvSpPr/>
          <p:nvPr/>
        </p:nvSpPr>
        <p:spPr>
          <a:xfrm>
            <a:off x="8421173" y="2845411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减号 163">
            <a:extLst>
              <a:ext uri="{FF2B5EF4-FFF2-40B4-BE49-F238E27FC236}">
                <a16:creationId xmlns:a16="http://schemas.microsoft.com/office/drawing/2014/main" id="{D48EB994-7089-E405-BAF4-8C1DDC6B285F}"/>
              </a:ext>
            </a:extLst>
          </p:cNvPr>
          <p:cNvSpPr/>
          <p:nvPr/>
        </p:nvSpPr>
        <p:spPr>
          <a:xfrm>
            <a:off x="8850866" y="2473662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减号 164">
            <a:extLst>
              <a:ext uri="{FF2B5EF4-FFF2-40B4-BE49-F238E27FC236}">
                <a16:creationId xmlns:a16="http://schemas.microsoft.com/office/drawing/2014/main" id="{B3D28F4F-EFB5-F10E-7BCA-56E911F6325C}"/>
              </a:ext>
            </a:extLst>
          </p:cNvPr>
          <p:cNvSpPr/>
          <p:nvPr/>
        </p:nvSpPr>
        <p:spPr>
          <a:xfrm>
            <a:off x="8850866" y="4761383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减号 165">
            <a:extLst>
              <a:ext uri="{FF2B5EF4-FFF2-40B4-BE49-F238E27FC236}">
                <a16:creationId xmlns:a16="http://schemas.microsoft.com/office/drawing/2014/main" id="{B677731C-E7A5-1E5F-4CFA-8C8873A939FE}"/>
              </a:ext>
            </a:extLst>
          </p:cNvPr>
          <p:cNvSpPr/>
          <p:nvPr/>
        </p:nvSpPr>
        <p:spPr>
          <a:xfrm>
            <a:off x="9457334" y="4915137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减号 166">
            <a:extLst>
              <a:ext uri="{FF2B5EF4-FFF2-40B4-BE49-F238E27FC236}">
                <a16:creationId xmlns:a16="http://schemas.microsoft.com/office/drawing/2014/main" id="{1E289301-B8E6-9865-D029-F6BBD656B505}"/>
              </a:ext>
            </a:extLst>
          </p:cNvPr>
          <p:cNvSpPr/>
          <p:nvPr/>
        </p:nvSpPr>
        <p:spPr>
          <a:xfrm>
            <a:off x="9457334" y="2327468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减号 167">
            <a:extLst>
              <a:ext uri="{FF2B5EF4-FFF2-40B4-BE49-F238E27FC236}">
                <a16:creationId xmlns:a16="http://schemas.microsoft.com/office/drawing/2014/main" id="{447B7F64-16C7-B891-67DE-9D79A85825D1}"/>
              </a:ext>
            </a:extLst>
          </p:cNvPr>
          <p:cNvSpPr/>
          <p:nvPr/>
        </p:nvSpPr>
        <p:spPr>
          <a:xfrm>
            <a:off x="10010567" y="2431118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减号 168">
            <a:extLst>
              <a:ext uri="{FF2B5EF4-FFF2-40B4-BE49-F238E27FC236}">
                <a16:creationId xmlns:a16="http://schemas.microsoft.com/office/drawing/2014/main" id="{43CFE49A-4640-42B7-C581-A8D7C945B20A}"/>
              </a:ext>
            </a:extLst>
          </p:cNvPr>
          <p:cNvSpPr/>
          <p:nvPr/>
        </p:nvSpPr>
        <p:spPr>
          <a:xfrm>
            <a:off x="10010567" y="4813208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减号 169">
            <a:extLst>
              <a:ext uri="{FF2B5EF4-FFF2-40B4-BE49-F238E27FC236}">
                <a16:creationId xmlns:a16="http://schemas.microsoft.com/office/drawing/2014/main" id="{43B81F34-B51D-5C8F-4233-897D8EA221FE}"/>
              </a:ext>
            </a:extLst>
          </p:cNvPr>
          <p:cNvSpPr/>
          <p:nvPr/>
        </p:nvSpPr>
        <p:spPr>
          <a:xfrm>
            <a:off x="10379041" y="4580433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减号 170">
            <a:extLst>
              <a:ext uri="{FF2B5EF4-FFF2-40B4-BE49-F238E27FC236}">
                <a16:creationId xmlns:a16="http://schemas.microsoft.com/office/drawing/2014/main" id="{31F81737-D8AF-F152-C77D-E5645B968590}"/>
              </a:ext>
            </a:extLst>
          </p:cNvPr>
          <p:cNvSpPr/>
          <p:nvPr/>
        </p:nvSpPr>
        <p:spPr>
          <a:xfrm>
            <a:off x="10379041" y="2659776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减号 171">
            <a:extLst>
              <a:ext uri="{FF2B5EF4-FFF2-40B4-BE49-F238E27FC236}">
                <a16:creationId xmlns:a16="http://schemas.microsoft.com/office/drawing/2014/main" id="{9AC37D45-5BD5-5448-D664-99027BE95F52}"/>
              </a:ext>
            </a:extLst>
          </p:cNvPr>
          <p:cNvSpPr/>
          <p:nvPr/>
        </p:nvSpPr>
        <p:spPr>
          <a:xfrm>
            <a:off x="10697411" y="3043908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减号 172">
            <a:extLst>
              <a:ext uri="{FF2B5EF4-FFF2-40B4-BE49-F238E27FC236}">
                <a16:creationId xmlns:a16="http://schemas.microsoft.com/office/drawing/2014/main" id="{03202D6D-B074-4884-7260-CB35F65C3433}"/>
              </a:ext>
            </a:extLst>
          </p:cNvPr>
          <p:cNvSpPr/>
          <p:nvPr/>
        </p:nvSpPr>
        <p:spPr>
          <a:xfrm>
            <a:off x="10697411" y="4210917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减号 173">
            <a:extLst>
              <a:ext uri="{FF2B5EF4-FFF2-40B4-BE49-F238E27FC236}">
                <a16:creationId xmlns:a16="http://schemas.microsoft.com/office/drawing/2014/main" id="{1650A202-9677-9801-7DBF-EF227D6002C4}"/>
              </a:ext>
            </a:extLst>
          </p:cNvPr>
          <p:cNvSpPr/>
          <p:nvPr/>
        </p:nvSpPr>
        <p:spPr>
          <a:xfrm>
            <a:off x="10831022" y="3625013"/>
            <a:ext cx="103650" cy="103650"/>
          </a:xfrm>
          <a:prstGeom prst="mathMinus">
            <a:avLst>
              <a:gd name="adj1" fmla="val 1253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B3409EF1-D0D6-3655-E6BC-4DBD0EE2DB56}"/>
                  </a:ext>
                </a:extLst>
              </p:cNvPr>
              <p:cNvSpPr txBox="1"/>
              <p:nvPr/>
            </p:nvSpPr>
            <p:spPr>
              <a:xfrm>
                <a:off x="7164729" y="3542877"/>
                <a:ext cx="1009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B3409EF1-D0D6-3655-E6BC-4DBD0EE2D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729" y="3542877"/>
                <a:ext cx="100978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文本框 176">
            <a:extLst>
              <a:ext uri="{FF2B5EF4-FFF2-40B4-BE49-F238E27FC236}">
                <a16:creationId xmlns:a16="http://schemas.microsoft.com/office/drawing/2014/main" id="{C274046E-EEBA-2D28-CA70-4ED450FDD1F4}"/>
              </a:ext>
            </a:extLst>
          </p:cNvPr>
          <p:cNvSpPr txBox="1"/>
          <p:nvPr/>
        </p:nvSpPr>
        <p:spPr>
          <a:xfrm>
            <a:off x="1122822" y="5330507"/>
            <a:ext cx="3759822" cy="580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屏蔽 外电场 对 空腔内 的影响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（无论导体空腔是否接地）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67A945D-5D9E-0424-2880-7A5DF78204B3}"/>
              </a:ext>
            </a:extLst>
          </p:cNvPr>
          <p:cNvSpPr txBox="1"/>
          <p:nvPr/>
        </p:nvSpPr>
        <p:spPr>
          <a:xfrm>
            <a:off x="7309355" y="5330507"/>
            <a:ext cx="3759822" cy="580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屏蔽 内电场 对 空腔外 的影响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（导体空腔必须接地）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0E152E6-225F-065F-96BA-6CC873315E2F}"/>
              </a:ext>
            </a:extLst>
          </p:cNvPr>
          <p:cNvSpPr/>
          <p:nvPr/>
        </p:nvSpPr>
        <p:spPr>
          <a:xfrm>
            <a:off x="7164729" y="2145195"/>
            <a:ext cx="4049075" cy="310087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017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47 L -0.00026 -0.02199 L 0.02044 -0.02199 L 0.02044 0.02824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34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-0.00534 0.03565 L -0.01146 0.06181 L 0.00976 0.06181 L 0.01068 0.11273 L 0.01068 0.11296 L 0.01094 0.11227 L 0.01015 0.11273 " pathEditMode="relative" rAng="0" ptsTypes="AAAAAAAA">
                                      <p:cBhvr>
                                        <p:cTn id="8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62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62 L 0.01302 -0.02083 L 0.02422 -0.04815 L 0.02591 -0.07708 L 0.04622 -0.07708 L 0.04622 -0.02639 " pathEditMode="relative" rAng="0" ptsTypes="AAAAAA">
                                      <p:cBhvr>
                                        <p:cTn id="8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-393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0093 L 0.02109 -0.02037 L 0.03464 -0.03866 L 0.04518 -0.05741 L 0.05573 -0.08611 L 0.05638 -0.11019 L 0.07695 -0.11019 L 0.07695 -0.06134 " pathEditMode="relative" rAng="0" ptsTypes="AAAAAAAA">
                                      <p:cBhvr>
                                        <p:cTn id="88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555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3 L 0.0207 -0.00115 L 0.03906 -0.01088 L 0.05534 -0.02384 L 0.06666 -0.03472 L 0.08073 -0.05439 L 0.09271 -0.07731 L 0.10078 -0.09884 L 0.10208 -0.12777 L 0.12278 -0.12708 L 0.12278 -0.07662 L 0.12331 -0.07662 L 0.12331 -0.075 L 0.12252 -0.07592 " pathEditMode="relative" rAng="0" ptsTypes="AAAAAAAAAAAAAA">
                                      <p:cBhvr>
                                        <p:cTn id="9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643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0.02265 0.01574 L 0.03737 0.02408 L 0.05143 0.02269 L 0.06771 0.02269 L 0.08711 0.01412 L 0.1043 0.00255 L 0.11875 -0.01366 L 0.13398 -0.03727 L 0.14778 -0.06736 L 0.15182 -0.08704 L 0.15182 -0.10602 L 0.17161 -0.10602 L 0.17161 -0.05416 " pathEditMode="relative" rAng="0" ptsTypes="AAAAAAAAAAAAAA">
                                      <p:cBhvr>
                                        <p:cTn id="92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-407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3 L 0.0125 0.03078 L 0.02487 0.04745 L 0.03959 0.05995 L 0.05925 0.07338 L 0.07435 0.0824 L 0.08998 0.08287 L 0.10625 0.08078 L 0.1237 0.07106 L 0.14037 0.06041 L 0.15664 0.03981 L 0.16719 0.02338 L 0.17617 0.00578 L 0.18281 -0.0132 L 0.18672 -0.03102 C 0.18685 -0.03611 0.18685 -0.04098 0.18698 -0.04584 L 0.20768 -0.04584 L 0.20768 0.00532 L 0.20794 0.00578 " pathEditMode="relative" rAng="0" ptsTypes="AAAAAAAAAAAAAAAAAAA">
                                      <p:cBhvr>
                                        <p:cTn id="94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4" y="182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024 L 0.0013 0.02269 L 0.00781 0.05093 L 0.01757 0.07199 L 0.02968 0.09676 L 0.0483 0.11852 L 0.07031 0.13542 L 0.09323 0.14885 L 0.12395 0.14561 L 0.14752 0.13357 L 0.16562 0.11389 L 0.18281 0.09121 L 0.19635 0.06274 L 0.2026 0.04306 C 0.20247 0.03473 0.20234 0.02639 0.20234 0.01806 L 0.22395 0.01806 L 0.22395 0.07084 " pathEditMode="relative" rAng="0" ptsTypes="AAAAAAAAAAAAAAAAA">
                                      <p:cBhvr>
                                        <p:cTn id="96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743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7 L 0.00182 0.02176 L 0.00247 0.03148 L 0.0043 0.04861 L 0.00729 0.07454 L 0.01081 0.08357 L 0.01523 0.09838 L 0.022 0.11389 L 0.02865 0.12685 L 0.03568 0.14051 L 0.04753 0.15648 L 0.05573 0.16389 L 0.06602 0.17338 L 0.07682 0.17963 L 0.09023 0.18588 L 0.10638 0.18796 L 0.11979 0.18658 L 0.13073 0.18542 L 0.13229 0.18357 L 0.15299 0.17454 L 0.17214 0.15232 L 0.18307 0.1375 L 0.1849 0.13472 L 0.19297 0.12176 L 0.19896 0.10926 L 0.20378 0.09491 L 0.2056 0.08588 L 0.20638 0.0713 L 0.2069 0.06111 L 0.2276 0.06111 L 0.2276 0.11366 " pathEditMode="relative" rAng="0" ptsTypes="AAAAAAAAAAAAAAAAAAAAAAAAAAAAAAA">
                                      <p:cBhvr>
                                        <p:cTn id="98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67" y="935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46 L 0.00547 0.02731 L 0.00899 0.05694 L 0.01029 0.07731 L 0.01029 0.09305 L 0.00703 0.11852 L 0.00026 0.14699 L 0.01979 0.14699 L 0.01979 0.19676 " pathEditMode="relative" rAng="0" ptsTypes="AAAAAAAAA">
                                      <p:cBhvr>
                                        <p:cTn id="10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981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01276 0.02546 L 0.02331 0.05324 L 0.03229 0.08958 L 0.03607 0.12338 L 0.03607 0.14907 L 0.03151 0.17338 L 0.02617 0.20232 L 0.04779 0.20232 L 0.04779 0.25208 " pathEditMode="relative" rAng="0" ptsTypes="AAAAAAAAAA">
                                      <p:cBhvr>
                                        <p:cTn id="102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1261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0023 L 0.01133 0.00949 L 0.01979 0.01852 L 0.03294 0.03565 L 0.04727 0.06898 L 0.05729 0.09444 L 0.06367 0.1324 L 0.06719 0.16481 L 0.06523 0.19768 L 0.06016 0.22477 L 0.05729 0.23634 L 0.07787 0.23634 L 0.07787 0.28541 " pathEditMode="relative" rAng="0" ptsTypes="AAAAAAAAAAAAA">
                                      <p:cBhvr>
                                        <p:cTn id="104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142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93 L 0.02096 0.00162 L 0.03763 0.01366 L 0.05768 0.02616 L 0.0737 0.04259 L 0.08711 0.06805 L 0.0987 0.10023 L 0.10664 0.12801 L 0.11107 0.1581 L 0.11263 0.18264 L 0.11198 0.20347 L 0.10573 0.2287 L 0.10338 0.25185 L 0.12344 0.25185 L 0.12344 0.2993 " pathEditMode="relative" rAng="0" ptsTypes="AAAAAAAAAAAAAAA">
                                      <p:cBhvr>
                                        <p:cTn id="106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14907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139 L 0.0168 -0.01227 L 0.02747 -0.01783 L 0.04492 -0.02176 L 0.05456 -0.02199 L 0.07331 -0.0206 L 0.08672 -0.01343 L 0.09596 -0.00695 L 0.11133 0.00555 L 0.12474 0.01852 L 0.13138 0.03495 L 0.14792 0.07245 L 0.15273 0.08935 L 0.15807 0.11342 L 0.16354 0.15347 L 0.16289 0.17129 L 0.15651 0.21365 L 0.15299 0.23032 L 0.17239 0.23032 L 0.17239 0.27662 " pathEditMode="relative" rAng="0" ptsTypes="AAAAAAAAAAAAAAAAAAAA">
                                      <p:cBhvr>
                                        <p:cTn id="10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1259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47 L 0.01393 -0.02801 L 0.03412 -0.05185 L 0.05326 -0.06759 L 0.07774 -0.07569 L 0.10013 -0.07338 L 0.1194 -0.06689 L 0.13425 -0.06018 L 0.15287 -0.04259 L 0.16849 -0.01481 L 0.17878 0.00903 L 0.18893 0.03982 L 0.19492 0.07547 L 0.19557 0.0794 L 0.19909 0.11227 L 0.19466 0.14236 L 0.18828 0.17524 L 0.20703 0.17524 L 0.20703 0.2257 " pathEditMode="relative" rAng="0" ptsTypes="AAAAAAAAAAAAAAAAAAA">
                                      <p:cBhvr>
                                        <p:cTn id="110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78" y="745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46 L 0.0026 -0.03912 L 0.01588 -0.07153 L 0.02864 -0.1 L 0.04791 -0.1213 L 0.06002 -0.13264 L 0.07812 -0.14306 L 0.10494 -0.14769 L 0.1289 -0.14306 L 0.14869 -0.13102 L 0.16471 -0.11574 L 0.18164 -0.09306 L 0.19336 -0.06482 L 0.20286 -0.03912 L 0.21067 -0.00185 L 0.21471 0.03333 L 0.21289 0.05787 L 0.20807 0.08055 L 0.20351 0.10324 L 0.22422 0.10324 L 0.22422 0.15579 " pathEditMode="relative" rAng="0" ptsTypes="AAAAAAAAAAAAAAAAAAAAA">
                                      <p:cBhvr>
                                        <p:cTn id="1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5" grpId="0"/>
      <p:bldP spid="125" grpId="0" animBg="1"/>
      <p:bldP spid="125" grpId="1" animBg="1"/>
      <p:bldP spid="125" grpId="2" animBg="1"/>
      <p:bldP spid="160" grpId="0" animBg="1"/>
      <p:bldP spid="160" grpId="1" animBg="1"/>
      <p:bldP spid="160" grpId="2" animBg="1"/>
      <p:bldP spid="161" grpId="0" animBg="1"/>
      <p:bldP spid="161" grpId="1" animBg="1"/>
      <p:bldP spid="161" grpId="2" animBg="1"/>
      <p:bldP spid="162" grpId="0" animBg="1"/>
      <p:bldP spid="162" grpId="1" animBg="1"/>
      <p:bldP spid="162" grpId="2" animBg="1"/>
      <p:bldP spid="163" grpId="0" animBg="1"/>
      <p:bldP spid="163" grpId="1" animBg="1"/>
      <p:bldP spid="163" grpId="2" animBg="1"/>
      <p:bldP spid="164" grpId="0" animBg="1"/>
      <p:bldP spid="164" grpId="1" animBg="1"/>
      <p:bldP spid="164" grpId="2" animBg="1"/>
      <p:bldP spid="165" grpId="0" animBg="1"/>
      <p:bldP spid="165" grpId="1" animBg="1"/>
      <p:bldP spid="165" grpId="2" animBg="1"/>
      <p:bldP spid="166" grpId="0" animBg="1"/>
      <p:bldP spid="166" grpId="1" animBg="1"/>
      <p:bldP spid="166" grpId="2" animBg="1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76" grpId="0"/>
      <p:bldP spid="177" grpId="0"/>
      <p:bldP spid="178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静电场中的导体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当静电场中有导体时，利用 静电平衡、电荷守恒、高斯定理 等理论，分析计算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、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𝑈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、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𝜎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等物理量。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blipFill>
                <a:blip r:embed="rId6"/>
                <a:stretch>
                  <a:fillRect l="-274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284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有导体时静电场的分析计算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61853D-0C41-2087-6BC0-858117905688}"/>
                  </a:ext>
                </a:extLst>
              </p:cNvPr>
              <p:cNvSpPr txBox="1"/>
              <p:nvPr/>
            </p:nvSpPr>
            <p:spPr>
              <a:xfrm>
                <a:off x="507460" y="1960947"/>
                <a:ext cx="11108176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例：两平行等大导体板，板面积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的线度 比 板的厚度及板间距 大得多，两板分别带有电量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宋体" panose="02010600040101010101" pitchFamily="2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</a:t>
                </a:r>
                <a:endParaRPr lang="en-US" altLang="zh-CN" sz="1600" dirty="0">
                  <a:latin typeface="华文宋体" panose="02010600040101010101" pitchFamily="2" charset="-122"/>
                  <a:ea typeface="华文宋体" panose="02010600040101010101" pitchFamily="2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        </a:t>
                </a:r>
                <a:r>
                  <a:rPr lang="zh-CN" altLang="en-US" sz="1600" b="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求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静电平衡时两导体板表面的面电荷密度。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F61853D-0C41-2087-6BC0-858117905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960947"/>
                <a:ext cx="11108176" cy="795795"/>
              </a:xfrm>
              <a:prstGeom prst="rect">
                <a:avLst/>
              </a:prstGeom>
              <a:blipFill>
                <a:blip r:embed="rId7"/>
                <a:stretch>
                  <a:fillRect l="-27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1BE851A-3F25-9F9A-F862-23DDFF2752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31213" b="9959"/>
          <a:stretch/>
        </p:blipFill>
        <p:spPr>
          <a:xfrm>
            <a:off x="9514144" y="1960947"/>
            <a:ext cx="2101492" cy="3165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79542-90D4-9247-2BE7-0AE0F25F78E3}"/>
                  </a:ext>
                </a:extLst>
              </p:cNvPr>
              <p:cNvSpPr txBox="1"/>
              <p:nvPr/>
            </p:nvSpPr>
            <p:spPr>
              <a:xfrm>
                <a:off x="507457" y="2830325"/>
                <a:ext cx="8960798" cy="323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解：静电平衡时，对于无限大导体板，其所有电荷应在各表面均匀分布。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设各表面 面电荷密度 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、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zh-CN" altLang="en-US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、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sub>
                    </m:sSub>
                    <m:r>
                      <a:rPr lang="zh-CN" altLang="en-US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、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，如图所示。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 电荷守恒：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𝐴</m:t>
                          </m:r>
                        </m:sub>
                      </m:sSub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华文宋体" panose="02010600040101010101" pitchFamily="2" charset="-122"/>
                        </a:rPr>
                        <m:t>，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𝑆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𝑆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 静电平衡条件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：（以向右为正方向）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0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，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=0</m:t>
                      </m:r>
                    </m:oMath>
                  </m:oMathPara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由以上各式解得：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den>
                      </m:f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，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华文宋体" panose="0201060004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华文宋体" panose="02010600040101010101" pitchFamily="2" charset="-122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3079542-90D4-9247-2BE7-0AE0F25F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830325"/>
                <a:ext cx="8960798" cy="3232873"/>
              </a:xfrm>
              <a:prstGeom prst="rect">
                <a:avLst/>
              </a:prstGeom>
              <a:blipFill>
                <a:blip r:embed="rId10"/>
                <a:stretch>
                  <a:fillRect l="-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F80EED-9AC6-894E-8120-593AF79160EA}"/>
              </a:ext>
            </a:extLst>
          </p:cNvPr>
          <p:cNvCxnSpPr>
            <a:cxnSpLocks/>
          </p:cNvCxnSpPr>
          <p:nvPr/>
        </p:nvCxnSpPr>
        <p:spPr>
          <a:xfrm>
            <a:off x="10008160" y="2307775"/>
            <a:ext cx="0" cy="292406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2670FE-14CB-7464-3CB7-0640AAED6A82}"/>
              </a:ext>
            </a:extLst>
          </p:cNvPr>
          <p:cNvGrpSpPr/>
          <p:nvPr/>
        </p:nvGrpSpPr>
        <p:grpSpPr>
          <a:xfrm>
            <a:off x="9468255" y="3383862"/>
            <a:ext cx="1092252" cy="485351"/>
            <a:chOff x="9468255" y="3383862"/>
            <a:chExt cx="1092252" cy="48535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5CCF40-2F93-26EA-0B1F-72559146D778}"/>
                </a:ext>
              </a:extLst>
            </p:cNvPr>
            <p:cNvGrpSpPr/>
            <p:nvPr/>
          </p:nvGrpSpPr>
          <p:grpSpPr>
            <a:xfrm>
              <a:off x="9468255" y="3383862"/>
              <a:ext cx="502782" cy="485351"/>
              <a:chOff x="9468255" y="3383862"/>
              <a:chExt cx="502782" cy="485351"/>
            </a:xfrm>
          </p:grpSpPr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D3E1873-51D6-3809-AF6B-693D819D9F55}"/>
                  </a:ext>
                </a:extLst>
              </p:cNvPr>
              <p:cNvCxnSpPr/>
              <p:nvPr/>
            </p:nvCxnSpPr>
            <p:spPr>
              <a:xfrm flipH="1">
                <a:off x="9468255" y="3383862"/>
                <a:ext cx="50278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42B44DF4-34F1-7CE0-E509-3872E303EFB1}"/>
                  </a:ext>
                </a:extLst>
              </p:cNvPr>
              <p:cNvCxnSpPr/>
              <p:nvPr/>
            </p:nvCxnSpPr>
            <p:spPr>
              <a:xfrm flipH="1">
                <a:off x="9468255" y="3638186"/>
                <a:ext cx="50278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C57A1CC9-C8DD-8CE7-48B0-FFD9834C7041}"/>
                  </a:ext>
                </a:extLst>
              </p:cNvPr>
              <p:cNvCxnSpPr/>
              <p:nvPr/>
            </p:nvCxnSpPr>
            <p:spPr>
              <a:xfrm flipH="1">
                <a:off x="9468255" y="3869213"/>
                <a:ext cx="50278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81372A4-4986-41E6-535E-3C9802B284C3}"/>
                </a:ext>
              </a:extLst>
            </p:cNvPr>
            <p:cNvGrpSpPr/>
            <p:nvPr/>
          </p:nvGrpSpPr>
          <p:grpSpPr>
            <a:xfrm flipH="1">
              <a:off x="10057725" y="3383862"/>
              <a:ext cx="502782" cy="485351"/>
              <a:chOff x="9468255" y="3383862"/>
              <a:chExt cx="502782" cy="485351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971650F5-4BAB-9464-F7B7-8A9783142AAA}"/>
                  </a:ext>
                </a:extLst>
              </p:cNvPr>
              <p:cNvCxnSpPr/>
              <p:nvPr/>
            </p:nvCxnSpPr>
            <p:spPr>
              <a:xfrm flipH="1">
                <a:off x="9468255" y="3383862"/>
                <a:ext cx="50278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C8632CC3-4507-75CE-B27F-A999E13BF031}"/>
                  </a:ext>
                </a:extLst>
              </p:cNvPr>
              <p:cNvCxnSpPr/>
              <p:nvPr/>
            </p:nvCxnSpPr>
            <p:spPr>
              <a:xfrm flipH="1">
                <a:off x="9468255" y="3638186"/>
                <a:ext cx="50278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ED42446B-D819-ED27-E704-9B9D3432030F}"/>
                  </a:ext>
                </a:extLst>
              </p:cNvPr>
              <p:cNvCxnSpPr/>
              <p:nvPr/>
            </p:nvCxnSpPr>
            <p:spPr>
              <a:xfrm flipH="1">
                <a:off x="9468255" y="3869213"/>
                <a:ext cx="50278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58A2840-14B4-9179-7610-8BC45DEFDE45}"/>
                  </a:ext>
                </a:extLst>
              </p:cNvPr>
              <p:cNvSpPr txBox="1"/>
              <p:nvPr/>
            </p:nvSpPr>
            <p:spPr>
              <a:xfrm>
                <a:off x="9443533" y="5209069"/>
                <a:ext cx="1129253" cy="554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𝐸</m:t>
                      </m:r>
                      <m:r>
                        <a:rPr lang="en-US" altLang="zh-CN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58A2840-14B4-9179-7610-8BC45DEF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533" y="5209069"/>
                <a:ext cx="1129253" cy="5541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EE52D11-31A9-4ADF-CB63-D150392AA148}"/>
              </a:ext>
            </a:extLst>
          </p:cNvPr>
          <p:cNvCxnSpPr>
            <a:cxnSpLocks/>
          </p:cNvCxnSpPr>
          <p:nvPr/>
        </p:nvCxnSpPr>
        <p:spPr>
          <a:xfrm>
            <a:off x="10160560" y="2307774"/>
            <a:ext cx="0" cy="292406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5BCCF01-B391-100F-9354-A56DC000E0D5}"/>
              </a:ext>
            </a:extLst>
          </p:cNvPr>
          <p:cNvGrpSpPr/>
          <p:nvPr/>
        </p:nvGrpSpPr>
        <p:grpSpPr>
          <a:xfrm>
            <a:off x="9606361" y="3383862"/>
            <a:ext cx="1106545" cy="485351"/>
            <a:chOff x="9606361" y="3383862"/>
            <a:chExt cx="1106545" cy="48535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6D32E52-A97C-E4E3-D245-3E19A3C69D5B}"/>
                </a:ext>
              </a:extLst>
            </p:cNvPr>
            <p:cNvGrpSpPr/>
            <p:nvPr/>
          </p:nvGrpSpPr>
          <p:grpSpPr>
            <a:xfrm>
              <a:off x="9606361" y="3383862"/>
              <a:ext cx="502782" cy="485351"/>
              <a:chOff x="9468255" y="3383862"/>
              <a:chExt cx="502782" cy="485351"/>
            </a:xfrm>
          </p:grpSpPr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9F2D1AE8-063E-C1D0-70C4-F5D6D38F2FF1}"/>
                  </a:ext>
                </a:extLst>
              </p:cNvPr>
              <p:cNvCxnSpPr/>
              <p:nvPr/>
            </p:nvCxnSpPr>
            <p:spPr>
              <a:xfrm flipH="1">
                <a:off x="9468255" y="3383862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CC048AA5-CCB7-C20D-46B2-43540F17886D}"/>
                  </a:ext>
                </a:extLst>
              </p:cNvPr>
              <p:cNvCxnSpPr/>
              <p:nvPr/>
            </p:nvCxnSpPr>
            <p:spPr>
              <a:xfrm flipH="1">
                <a:off x="9468255" y="3638186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D66270B8-39DC-FB6F-625E-D752D048440E}"/>
                  </a:ext>
                </a:extLst>
              </p:cNvPr>
              <p:cNvCxnSpPr/>
              <p:nvPr/>
            </p:nvCxnSpPr>
            <p:spPr>
              <a:xfrm flipH="1">
                <a:off x="9468255" y="3869213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20FEAD9-CD19-9E22-A1CD-2F57E9AECA47}"/>
                </a:ext>
              </a:extLst>
            </p:cNvPr>
            <p:cNvGrpSpPr/>
            <p:nvPr/>
          </p:nvGrpSpPr>
          <p:grpSpPr>
            <a:xfrm flipH="1">
              <a:off x="10210124" y="3383862"/>
              <a:ext cx="502782" cy="485351"/>
              <a:chOff x="9468255" y="3383862"/>
              <a:chExt cx="502782" cy="485351"/>
            </a:xfrm>
          </p:grpSpPr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2135E2B3-35FA-77C9-6548-CD0C926F1399}"/>
                  </a:ext>
                </a:extLst>
              </p:cNvPr>
              <p:cNvCxnSpPr/>
              <p:nvPr/>
            </p:nvCxnSpPr>
            <p:spPr>
              <a:xfrm flipH="1">
                <a:off x="9468255" y="3383862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60361DB5-F83C-A435-8FCD-9F10DCAB4584}"/>
                  </a:ext>
                </a:extLst>
              </p:cNvPr>
              <p:cNvCxnSpPr/>
              <p:nvPr/>
            </p:nvCxnSpPr>
            <p:spPr>
              <a:xfrm flipH="1">
                <a:off x="9468255" y="3638186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87A2D702-B709-0C64-D513-05B6FE4A533C}"/>
                  </a:ext>
                </a:extLst>
              </p:cNvPr>
              <p:cNvCxnSpPr/>
              <p:nvPr/>
            </p:nvCxnSpPr>
            <p:spPr>
              <a:xfrm flipH="1">
                <a:off x="9468255" y="3869213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5B0237A-6894-EA6A-B54B-BBBC26EE8970}"/>
                  </a:ext>
                </a:extLst>
              </p:cNvPr>
              <p:cNvSpPr txBox="1"/>
              <p:nvPr/>
            </p:nvSpPr>
            <p:spPr>
              <a:xfrm>
                <a:off x="9595933" y="5209069"/>
                <a:ext cx="1129253" cy="554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𝐸</m:t>
                      </m:r>
                      <m:r>
                        <a:rPr lang="en-US" altLang="zh-CN" sz="16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5B0237A-6894-EA6A-B54B-BBBC26EE8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933" y="5209069"/>
                <a:ext cx="1129253" cy="55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DE78432-8CFF-3F71-F856-FBFA04E2ED44}"/>
              </a:ext>
            </a:extLst>
          </p:cNvPr>
          <p:cNvCxnSpPr>
            <a:cxnSpLocks/>
          </p:cNvCxnSpPr>
          <p:nvPr/>
        </p:nvCxnSpPr>
        <p:spPr>
          <a:xfrm>
            <a:off x="10939306" y="2307774"/>
            <a:ext cx="0" cy="292406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900B929-EFD8-A36F-395D-9893253E8788}"/>
              </a:ext>
            </a:extLst>
          </p:cNvPr>
          <p:cNvGrpSpPr/>
          <p:nvPr/>
        </p:nvGrpSpPr>
        <p:grpSpPr>
          <a:xfrm>
            <a:off x="10386960" y="3383862"/>
            <a:ext cx="1104691" cy="485351"/>
            <a:chOff x="10386960" y="3383862"/>
            <a:chExt cx="1104691" cy="48535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60EC067-687E-95C8-55A8-E90F0763B3B2}"/>
                </a:ext>
              </a:extLst>
            </p:cNvPr>
            <p:cNvGrpSpPr/>
            <p:nvPr/>
          </p:nvGrpSpPr>
          <p:grpSpPr>
            <a:xfrm>
              <a:off x="10386960" y="3383862"/>
              <a:ext cx="502782" cy="485351"/>
              <a:chOff x="9468255" y="3383862"/>
              <a:chExt cx="502782" cy="485351"/>
            </a:xfrm>
          </p:grpSpPr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D7A423D-38E8-2CCB-A54F-09B400C6AC82}"/>
                  </a:ext>
                </a:extLst>
              </p:cNvPr>
              <p:cNvCxnSpPr/>
              <p:nvPr/>
            </p:nvCxnSpPr>
            <p:spPr>
              <a:xfrm flipH="1">
                <a:off x="9468255" y="3383862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A5FF71B8-D161-B364-971F-D812E741DD7C}"/>
                  </a:ext>
                </a:extLst>
              </p:cNvPr>
              <p:cNvCxnSpPr/>
              <p:nvPr/>
            </p:nvCxnSpPr>
            <p:spPr>
              <a:xfrm flipH="1">
                <a:off x="9468255" y="3638186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4D3FC2AB-2F50-4DD5-E463-2D3DC1386845}"/>
                  </a:ext>
                </a:extLst>
              </p:cNvPr>
              <p:cNvCxnSpPr/>
              <p:nvPr/>
            </p:nvCxnSpPr>
            <p:spPr>
              <a:xfrm flipH="1">
                <a:off x="9468255" y="3869213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53E4452-309D-07A8-A817-0091600BD950}"/>
                </a:ext>
              </a:extLst>
            </p:cNvPr>
            <p:cNvGrpSpPr/>
            <p:nvPr/>
          </p:nvGrpSpPr>
          <p:grpSpPr>
            <a:xfrm flipH="1">
              <a:off x="10988869" y="3383862"/>
              <a:ext cx="502782" cy="485351"/>
              <a:chOff x="9468255" y="3383862"/>
              <a:chExt cx="502782" cy="485351"/>
            </a:xfrm>
          </p:grpSpPr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4AC8B7DB-581B-7EEA-46A5-3CB4CC82E8DE}"/>
                  </a:ext>
                </a:extLst>
              </p:cNvPr>
              <p:cNvCxnSpPr/>
              <p:nvPr/>
            </p:nvCxnSpPr>
            <p:spPr>
              <a:xfrm flipH="1">
                <a:off x="9468255" y="3383862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6FB67AC2-0F96-6E57-12DB-5790C21F40CA}"/>
                  </a:ext>
                </a:extLst>
              </p:cNvPr>
              <p:cNvCxnSpPr/>
              <p:nvPr/>
            </p:nvCxnSpPr>
            <p:spPr>
              <a:xfrm flipH="1">
                <a:off x="9468255" y="3638186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16AF0B76-BB04-B296-E880-7FC679954B01}"/>
                  </a:ext>
                </a:extLst>
              </p:cNvPr>
              <p:cNvCxnSpPr/>
              <p:nvPr/>
            </p:nvCxnSpPr>
            <p:spPr>
              <a:xfrm flipH="1">
                <a:off x="9468255" y="3869213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DF60E04-1807-6A19-0F9A-2F1AC2792B19}"/>
                  </a:ext>
                </a:extLst>
              </p:cNvPr>
              <p:cNvSpPr txBox="1"/>
              <p:nvPr/>
            </p:nvSpPr>
            <p:spPr>
              <a:xfrm>
                <a:off x="10374679" y="5209069"/>
                <a:ext cx="1129253" cy="554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𝐸</m:t>
                      </m:r>
                      <m:r>
                        <a:rPr lang="en-US" altLang="zh-CN" sz="1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DF60E04-1807-6A19-0F9A-2F1AC2792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679" y="5209069"/>
                <a:ext cx="1129253" cy="5541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1D199A0-9776-B368-361F-F764F7E3A33B}"/>
              </a:ext>
            </a:extLst>
          </p:cNvPr>
          <p:cNvCxnSpPr>
            <a:cxnSpLocks/>
          </p:cNvCxnSpPr>
          <p:nvPr/>
        </p:nvCxnSpPr>
        <p:spPr>
          <a:xfrm>
            <a:off x="11088357" y="2307774"/>
            <a:ext cx="0" cy="292406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DFE1EBB-E069-7A60-97D8-C5AB93B04D4C}"/>
              </a:ext>
            </a:extLst>
          </p:cNvPr>
          <p:cNvGrpSpPr/>
          <p:nvPr/>
        </p:nvGrpSpPr>
        <p:grpSpPr>
          <a:xfrm>
            <a:off x="10539360" y="3383862"/>
            <a:ext cx="1104691" cy="485351"/>
            <a:chOff x="10386960" y="3383862"/>
            <a:chExt cx="1104691" cy="485351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923171A-FC8B-A1D1-AA75-23AEF7FDFC25}"/>
                </a:ext>
              </a:extLst>
            </p:cNvPr>
            <p:cNvGrpSpPr/>
            <p:nvPr/>
          </p:nvGrpSpPr>
          <p:grpSpPr>
            <a:xfrm>
              <a:off x="10386960" y="3383862"/>
              <a:ext cx="502782" cy="485351"/>
              <a:chOff x="9468255" y="3383862"/>
              <a:chExt cx="502782" cy="485351"/>
            </a:xfrm>
          </p:grpSpPr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BFAE285D-4930-90C6-D481-4B8BBE682FE3}"/>
                  </a:ext>
                </a:extLst>
              </p:cNvPr>
              <p:cNvCxnSpPr/>
              <p:nvPr/>
            </p:nvCxnSpPr>
            <p:spPr>
              <a:xfrm flipH="1">
                <a:off x="9468255" y="3383862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0385BE69-CADB-3EAD-7BD2-31C1FD8884F9}"/>
                  </a:ext>
                </a:extLst>
              </p:cNvPr>
              <p:cNvCxnSpPr/>
              <p:nvPr/>
            </p:nvCxnSpPr>
            <p:spPr>
              <a:xfrm flipH="1">
                <a:off x="9468255" y="3638186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807433D5-1A0F-40D3-9843-33A4E77E3EC0}"/>
                  </a:ext>
                </a:extLst>
              </p:cNvPr>
              <p:cNvCxnSpPr/>
              <p:nvPr/>
            </p:nvCxnSpPr>
            <p:spPr>
              <a:xfrm flipH="1">
                <a:off x="9468255" y="3869213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5DD0EFBC-54D7-B889-A912-C98C2FC59FE1}"/>
                </a:ext>
              </a:extLst>
            </p:cNvPr>
            <p:cNvGrpSpPr/>
            <p:nvPr/>
          </p:nvGrpSpPr>
          <p:grpSpPr>
            <a:xfrm flipH="1">
              <a:off x="10988869" y="3383862"/>
              <a:ext cx="502782" cy="485351"/>
              <a:chOff x="9468255" y="3383862"/>
              <a:chExt cx="502782" cy="485351"/>
            </a:xfrm>
          </p:grpSpPr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205CEB0C-10BC-F9E9-C19B-B528020AAE74}"/>
                  </a:ext>
                </a:extLst>
              </p:cNvPr>
              <p:cNvCxnSpPr/>
              <p:nvPr/>
            </p:nvCxnSpPr>
            <p:spPr>
              <a:xfrm flipH="1">
                <a:off x="9468255" y="3383862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BC5D42D1-B336-896B-3987-788D52D35E16}"/>
                  </a:ext>
                </a:extLst>
              </p:cNvPr>
              <p:cNvCxnSpPr/>
              <p:nvPr/>
            </p:nvCxnSpPr>
            <p:spPr>
              <a:xfrm flipH="1">
                <a:off x="9468255" y="3638186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9B9A7E0F-C39A-027F-8A9E-6D36E12E0EFD}"/>
                  </a:ext>
                </a:extLst>
              </p:cNvPr>
              <p:cNvCxnSpPr/>
              <p:nvPr/>
            </p:nvCxnSpPr>
            <p:spPr>
              <a:xfrm flipH="1">
                <a:off x="9468255" y="3869213"/>
                <a:ext cx="502782" cy="0"/>
              </a:xfrm>
              <a:prstGeom prst="straightConnector1">
                <a:avLst/>
              </a:prstGeom>
              <a:ln w="127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C6E1C48-6955-D81B-1B40-D1D5B064F90C}"/>
                  </a:ext>
                </a:extLst>
              </p:cNvPr>
              <p:cNvSpPr txBox="1"/>
              <p:nvPr/>
            </p:nvSpPr>
            <p:spPr>
              <a:xfrm>
                <a:off x="10527079" y="5210144"/>
                <a:ext cx="1129253" cy="554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𝐸</m:t>
                      </m:r>
                      <m:r>
                        <a:rPr lang="en-US" altLang="zh-CN" sz="1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C6E1C48-6955-D81B-1B40-D1D5B064F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079" y="5210144"/>
                <a:ext cx="1129253" cy="5541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200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0" grpId="0" uiExpand="1" build="p"/>
      <p:bldP spid="23" grpId="0"/>
      <p:bldP spid="23" grpId="1"/>
      <p:bldP spid="34" grpId="0"/>
      <p:bldP spid="34" grpId="1"/>
      <p:bldP spid="46" grpId="0"/>
      <p:bldP spid="46" grpId="1"/>
      <p:bldP spid="57" grpId="0"/>
      <p:bldP spid="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C988850D-68B8-5040-A6D6-0EFA67E258F7}"/>
              </a:ext>
            </a:extLst>
          </p:cNvPr>
          <p:cNvSpPr/>
          <p:nvPr/>
        </p:nvSpPr>
        <p:spPr>
          <a:xfrm>
            <a:off x="7046783" y="2629886"/>
            <a:ext cx="4053019" cy="2131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83C7D4E-36AF-C678-FC90-73731F7E1D1B}"/>
              </a:ext>
            </a:extLst>
          </p:cNvPr>
          <p:cNvSpPr/>
          <p:nvPr/>
        </p:nvSpPr>
        <p:spPr>
          <a:xfrm>
            <a:off x="1092200" y="2631260"/>
            <a:ext cx="4053019" cy="2131239"/>
          </a:xfrm>
          <a:prstGeom prst="rect">
            <a:avLst/>
          </a:prstGeom>
          <a:solidFill>
            <a:schemeClr val="bg2"/>
          </a:solidFill>
          <a:ln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静电场中的电介质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电介质 就是绝缘体，通常它导电性能极差，这是因为 电介质中的电子 被原子核紧密束缚，无法自由移动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但 电介质 在外加电场的作用下 仍然可以带电，称作 电介质的极化。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155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电介质的极化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D24CDF6-6E4F-E2DD-B9AB-6E2D94E5AFB3}"/>
              </a:ext>
            </a:extLst>
          </p:cNvPr>
          <p:cNvGrpSpPr/>
          <p:nvPr/>
        </p:nvGrpSpPr>
        <p:grpSpPr>
          <a:xfrm>
            <a:off x="2565049" y="3531837"/>
            <a:ext cx="1169101" cy="398248"/>
            <a:chOff x="2313511" y="3531837"/>
            <a:chExt cx="1169101" cy="39824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A3BB87E-9E97-0911-62EB-D43038C2C9A6}"/>
                </a:ext>
              </a:extLst>
            </p:cNvPr>
            <p:cNvGrpSpPr/>
            <p:nvPr/>
          </p:nvGrpSpPr>
          <p:grpSpPr>
            <a:xfrm>
              <a:off x="2313511" y="3531837"/>
              <a:ext cx="1169101" cy="398248"/>
              <a:chOff x="2313511" y="3531837"/>
              <a:chExt cx="1169101" cy="398248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8661BA1C-59DB-1312-A495-1572DD484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635" y="3730961"/>
                <a:ext cx="765594" cy="0"/>
              </a:xfrm>
              <a:prstGeom prst="line">
                <a:avLst/>
              </a:prstGeom>
              <a:ln w="12700"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309957C-C7A7-46CE-F13F-0B2D81513294}"/>
                  </a:ext>
                </a:extLst>
              </p:cNvPr>
              <p:cNvSpPr/>
              <p:nvPr/>
            </p:nvSpPr>
            <p:spPr>
              <a:xfrm>
                <a:off x="2313511" y="3531837"/>
                <a:ext cx="398248" cy="39824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H</a:t>
                </a:r>
                <a:endParaRPr lang="zh-CN" altLang="en-US" dirty="0"/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25D51E86-AF97-5F54-D11B-6C81B81A8EDA}"/>
                  </a:ext>
                </a:extLst>
              </p:cNvPr>
              <p:cNvSpPr/>
              <p:nvPr/>
            </p:nvSpPr>
            <p:spPr>
              <a:xfrm>
                <a:off x="3084364" y="3531837"/>
                <a:ext cx="398248" cy="39824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H</a:t>
                </a:r>
                <a:endParaRPr lang="zh-CN" alt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9D21C4C6-F6B6-AC39-D39C-3AA4A5EF50E6}"/>
                    </a:ext>
                  </a:extLst>
                </p:cNvPr>
                <p:cNvSpPr/>
                <p:nvPr/>
              </p:nvSpPr>
              <p:spPr>
                <a:xfrm>
                  <a:off x="2778857" y="3687730"/>
                  <a:ext cx="86462" cy="8646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" b="0" i="1" smtClean="0">
                            <a:latin typeface="Cambria Math" panose="02040503050406030204" pitchFamily="18" charset="0"/>
                            <a:ea typeface="方正仿宋_GBK" panose="03000509000000000000" pitchFamily="65" charset="-122"/>
                          </a:rPr>
                          <m:t>   </m:t>
                        </m:r>
                        <m:sSup>
                          <m:sSupPr>
                            <m:ctrlPr>
                              <a:rPr lang="en-US" altLang="zh-CN" sz="40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400" b="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400" b="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zh-CN" altLang="en-US" sz="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9D21C4C6-F6B6-AC39-D39C-3AA4A5EF50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8857" y="3687730"/>
                  <a:ext cx="86462" cy="86462"/>
                </a:xfrm>
                <a:prstGeom prst="ellipse">
                  <a:avLst/>
                </a:prstGeom>
                <a:blipFill>
                  <a:blip r:embed="rId4"/>
                  <a:stretch>
                    <a:fillRect l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912DAD73-D8EE-3DF4-A401-5AE7727F5837}"/>
                    </a:ext>
                  </a:extLst>
                </p:cNvPr>
                <p:cNvSpPr/>
                <p:nvPr/>
              </p:nvSpPr>
              <p:spPr>
                <a:xfrm>
                  <a:off x="2935439" y="3687730"/>
                  <a:ext cx="86462" cy="8646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" b="0" i="1" smtClean="0">
                            <a:latin typeface="Cambria Math" panose="02040503050406030204" pitchFamily="18" charset="0"/>
                            <a:ea typeface="方正仿宋_GBK" panose="03000509000000000000" pitchFamily="65" charset="-122"/>
                          </a:rPr>
                          <m:t>   </m:t>
                        </m:r>
                        <m:sSup>
                          <m:sSupPr>
                            <m:ctrlPr>
                              <a:rPr lang="en-US" altLang="zh-CN" sz="40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400" b="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400" b="0" i="1" smtClean="0">
                                <a:latin typeface="Cambria Math" panose="02040503050406030204" pitchFamily="18" charset="0"/>
                                <a:ea typeface="方正仿宋_GBK" panose="03000509000000000000" pitchFamily="65" charset="-12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zh-CN" altLang="en-US" sz="400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912DAD73-D8EE-3DF4-A401-5AE7727F58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439" y="3687730"/>
                  <a:ext cx="86462" cy="86462"/>
                </a:xfrm>
                <a:prstGeom prst="ellipse">
                  <a:avLst/>
                </a:prstGeom>
                <a:blipFill>
                  <a:blip r:embed="rId5"/>
                  <a:stretch>
                    <a:fillRect l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5800C67-BBD5-E545-1643-2892B17E4713}"/>
              </a:ext>
            </a:extLst>
          </p:cNvPr>
          <p:cNvGrpSpPr/>
          <p:nvPr/>
        </p:nvGrpSpPr>
        <p:grpSpPr>
          <a:xfrm>
            <a:off x="8345184" y="3031032"/>
            <a:ext cx="1374856" cy="1387599"/>
            <a:chOff x="8345184" y="3116379"/>
            <a:chExt cx="1374856" cy="138759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3EF77C2-B5E3-6C62-941B-9974AC4A8294}"/>
                </a:ext>
              </a:extLst>
            </p:cNvPr>
            <p:cNvGrpSpPr/>
            <p:nvPr/>
          </p:nvGrpSpPr>
          <p:grpSpPr>
            <a:xfrm>
              <a:off x="8345184" y="3116379"/>
              <a:ext cx="1374856" cy="1330196"/>
              <a:chOff x="8345184" y="3116379"/>
              <a:chExt cx="1374856" cy="1330196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635A4BD0-B98F-C051-9F51-94C35D3C40D9}"/>
                  </a:ext>
                </a:extLst>
              </p:cNvPr>
              <p:cNvGrpSpPr/>
              <p:nvPr/>
            </p:nvGrpSpPr>
            <p:grpSpPr>
              <a:xfrm>
                <a:off x="8345184" y="3116379"/>
                <a:ext cx="1374856" cy="994004"/>
                <a:chOff x="8345184" y="3116379"/>
                <a:chExt cx="1374856" cy="994004"/>
              </a:xfrm>
            </p:grpSpPr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559E0E0B-0EE1-344E-D01D-850A785AF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42401" y="3315503"/>
                  <a:ext cx="478515" cy="794880"/>
                </a:xfrm>
                <a:prstGeom prst="line">
                  <a:avLst/>
                </a:prstGeom>
                <a:ln w="12700">
                  <a:prstDash val="sysDot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7ADD2F51-96EB-E22A-25B2-3751ED966B32}"/>
                    </a:ext>
                  </a:extLst>
                </p:cNvPr>
                <p:cNvGrpSpPr/>
                <p:nvPr/>
              </p:nvGrpSpPr>
              <p:grpSpPr>
                <a:xfrm>
                  <a:off x="8345184" y="3116379"/>
                  <a:ext cx="1374856" cy="994004"/>
                  <a:chOff x="2313511" y="3531837"/>
                  <a:chExt cx="1374856" cy="994004"/>
                </a:xfrm>
              </p:grpSpPr>
              <p:grpSp>
                <p:nvGrpSpPr>
                  <p:cNvPr id="15" name="组合 14">
                    <a:extLst>
                      <a:ext uri="{FF2B5EF4-FFF2-40B4-BE49-F238E27FC236}">
                        <a16:creationId xmlns:a16="http://schemas.microsoft.com/office/drawing/2014/main" id="{74DB7F62-E07A-7ACC-079E-BD5192372631}"/>
                      </a:ext>
                    </a:extLst>
                  </p:cNvPr>
                  <p:cNvGrpSpPr/>
                  <p:nvPr/>
                </p:nvGrpSpPr>
                <p:grpSpPr>
                  <a:xfrm>
                    <a:off x="2313511" y="3531837"/>
                    <a:ext cx="1374856" cy="994004"/>
                    <a:chOff x="2313511" y="3531837"/>
                    <a:chExt cx="1374856" cy="994004"/>
                  </a:xfrm>
                </p:grpSpPr>
                <p:cxnSp>
                  <p:nvCxnSpPr>
                    <p:cNvPr id="18" name="直接连接符 17">
                      <a:extLst>
                        <a:ext uri="{FF2B5EF4-FFF2-40B4-BE49-F238E27FC236}">
                          <a16:creationId xmlns:a16="http://schemas.microsoft.com/office/drawing/2014/main" id="{7D29752C-019B-3B6A-6ADA-38F298670F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512635" y="3730961"/>
                      <a:ext cx="498093" cy="794880"/>
                    </a:xfrm>
                    <a:prstGeom prst="line">
                      <a:avLst/>
                    </a:prstGeom>
                    <a:ln w="12700">
                      <a:prstDash val="sysDot"/>
                    </a:ln>
                  </p:spPr>
                  <p:style>
                    <a:lnRef idx="1">
                      <a:schemeClr val="accent3"/>
                    </a:lnRef>
                    <a:fillRef idx="0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椭圆 18">
                      <a:extLst>
                        <a:ext uri="{FF2B5EF4-FFF2-40B4-BE49-F238E27FC236}">
                          <a16:creationId xmlns:a16="http://schemas.microsoft.com/office/drawing/2014/main" id="{C1448588-BF9F-2A14-4CC8-005DFFC5F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3511" y="3531837"/>
                      <a:ext cx="398248" cy="39824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p:txBody>
                </p:sp>
                <p:sp>
                  <p:nvSpPr>
                    <p:cNvPr id="20" name="椭圆 19">
                      <a:extLst>
                        <a:ext uri="{FF2B5EF4-FFF2-40B4-BE49-F238E27FC236}">
                          <a16:creationId xmlns:a16="http://schemas.microsoft.com/office/drawing/2014/main" id="{F8F1D194-3056-E862-4281-720C68E94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0119" y="3531837"/>
                      <a:ext cx="398248" cy="39824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dirty="0"/>
                        <a:t>H</a:t>
                      </a:r>
                      <a:endParaRPr lang="zh-CN" altLang="en-US" dirty="0"/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" name="椭圆 15">
                        <a:extLst>
                          <a:ext uri="{FF2B5EF4-FFF2-40B4-BE49-F238E27FC236}">
                            <a16:creationId xmlns:a16="http://schemas.microsoft.com/office/drawing/2014/main" id="{1B32B648-A6C1-8E34-66E4-477DB7602D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77707" y="4014480"/>
                        <a:ext cx="86462" cy="8646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   </m:t>
                              </m:r>
                              <m:sSup>
                                <m:sSupPr>
                                  <m:ctrlPr>
                                    <a:rPr lang="en-US" altLang="zh-CN" sz="400" i="1" smtClean="0"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" b="0" i="1" smtClean="0"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400" b="0" i="1" smtClean="0"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400" dirty="0">
                          <a:latin typeface="仿宋" panose="02010609060101010101" pitchFamily="49" charset="-122"/>
                          <a:ea typeface="仿宋" panose="02010609060101010101" pitchFamily="49" charset="-122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" name="椭圆 15">
                        <a:extLst>
                          <a:ext uri="{FF2B5EF4-FFF2-40B4-BE49-F238E27FC236}">
                            <a16:creationId xmlns:a16="http://schemas.microsoft.com/office/drawing/2014/main" id="{1B32B648-A6C1-8E34-66E4-477DB7602D3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77707" y="4014480"/>
                        <a:ext cx="86462" cy="86462"/>
                      </a:xfrm>
                      <a:prstGeom prst="ellipse">
                        <a:avLst/>
                      </a:prstGeom>
                      <a:blipFill>
                        <a:blip r:embed="rId6"/>
                        <a:stretch>
                          <a:fillRect l="-187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" name="椭圆 16">
                        <a:extLst>
                          <a:ext uri="{FF2B5EF4-FFF2-40B4-BE49-F238E27FC236}">
                            <a16:creationId xmlns:a16="http://schemas.microsoft.com/office/drawing/2014/main" id="{583F34CC-E79D-6BA6-1CE7-B708B4AD65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44672" y="4017519"/>
                        <a:ext cx="86462" cy="8646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   </m:t>
                              </m:r>
                              <m:sSup>
                                <m:sSupPr>
                                  <m:ctrlPr>
                                    <a:rPr lang="en-US" altLang="zh-CN" sz="400" i="1" smtClean="0"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00" b="0" i="1" smtClean="0"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400" b="0" i="1" smtClean="0"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sz="400" dirty="0">
                          <a:latin typeface="仿宋" panose="02010609060101010101" pitchFamily="49" charset="-122"/>
                          <a:ea typeface="仿宋" panose="02010609060101010101" pitchFamily="49" charset="-122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" name="椭圆 16">
                        <a:extLst>
                          <a:ext uri="{FF2B5EF4-FFF2-40B4-BE49-F238E27FC236}">
                            <a16:creationId xmlns:a16="http://schemas.microsoft.com/office/drawing/2014/main" id="{583F34CC-E79D-6BA6-1CE7-B708B4AD651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44672" y="4017519"/>
                        <a:ext cx="86462" cy="86462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 l="-187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5F7052B4-FBC5-6B75-7BEF-2D0A9A22EBD3}"/>
                  </a:ext>
                </a:extLst>
              </p:cNvPr>
              <p:cNvSpPr/>
              <p:nvPr/>
            </p:nvSpPr>
            <p:spPr>
              <a:xfrm>
                <a:off x="8706210" y="3774192"/>
                <a:ext cx="672383" cy="6723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</a:t>
                </a:r>
                <a:endParaRPr lang="zh-CN" altLang="en-US" dirty="0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9793DEC-DB36-9034-67E0-66364DB112ED}"/>
                </a:ext>
              </a:extLst>
            </p:cNvPr>
            <p:cNvGrpSpPr/>
            <p:nvPr/>
          </p:nvGrpSpPr>
          <p:grpSpPr>
            <a:xfrm>
              <a:off x="8603516" y="3701275"/>
              <a:ext cx="879369" cy="802703"/>
              <a:chOff x="8603516" y="3701275"/>
              <a:chExt cx="879369" cy="80270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3422F5DA-38D3-EBA8-619B-3EC78F6FBACB}"/>
                      </a:ext>
                    </a:extLst>
                  </p:cNvPr>
                  <p:cNvSpPr/>
                  <p:nvPr/>
                </p:nvSpPr>
                <p:spPr>
                  <a:xfrm>
                    <a:off x="8774377" y="3701275"/>
                    <a:ext cx="86462" cy="8646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altLang="zh-CN" sz="40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3422F5DA-38D3-EBA8-619B-3EC78F6FBA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4377" y="3701275"/>
                    <a:ext cx="86462" cy="8646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46C18321-29DD-D3D5-94F2-0E1DA87002DA}"/>
                      </a:ext>
                    </a:extLst>
                  </p:cNvPr>
                  <p:cNvSpPr/>
                  <p:nvPr/>
                </p:nvSpPr>
                <p:spPr>
                  <a:xfrm>
                    <a:off x="9219339" y="3701275"/>
                    <a:ext cx="86462" cy="8646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altLang="zh-CN" sz="40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46C18321-29DD-D3D5-94F2-0E1DA87002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9339" y="3701275"/>
                    <a:ext cx="86462" cy="8646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F23948FC-272C-1D13-44D4-15351C0DAA6F}"/>
                      </a:ext>
                    </a:extLst>
                  </p:cNvPr>
                  <p:cNvSpPr/>
                  <p:nvPr/>
                </p:nvSpPr>
                <p:spPr>
                  <a:xfrm>
                    <a:off x="8603516" y="3933905"/>
                    <a:ext cx="86462" cy="8646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altLang="zh-CN" sz="40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F23948FC-272C-1D13-44D4-15351C0DAA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3516" y="3933905"/>
                    <a:ext cx="86462" cy="8646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E64E721D-E303-49B5-64A8-C2A8328E1F0C}"/>
                      </a:ext>
                    </a:extLst>
                  </p:cNvPr>
                  <p:cNvSpPr/>
                  <p:nvPr/>
                </p:nvSpPr>
                <p:spPr>
                  <a:xfrm>
                    <a:off x="9396423" y="3930085"/>
                    <a:ext cx="86462" cy="8646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altLang="zh-CN" sz="40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E64E721D-E303-49B5-64A8-C2A8328E1F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6423" y="3930085"/>
                    <a:ext cx="86462" cy="8646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E77B1AF6-4EA8-5F15-D8E6-0095EC40BD2B}"/>
                      </a:ext>
                    </a:extLst>
                  </p:cNvPr>
                  <p:cNvSpPr/>
                  <p:nvPr/>
                </p:nvSpPr>
                <p:spPr>
                  <a:xfrm>
                    <a:off x="8603623" y="4170757"/>
                    <a:ext cx="86462" cy="8646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altLang="zh-CN" sz="40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E77B1AF6-4EA8-5F15-D8E6-0095EC40BD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3623" y="4170757"/>
                    <a:ext cx="86462" cy="8646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C8A890C2-121E-279D-3292-83C997B633D7}"/>
                      </a:ext>
                    </a:extLst>
                  </p:cNvPr>
                  <p:cNvSpPr/>
                  <p:nvPr/>
                </p:nvSpPr>
                <p:spPr>
                  <a:xfrm>
                    <a:off x="9396423" y="4161988"/>
                    <a:ext cx="86462" cy="8646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altLang="zh-CN" sz="40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C8A890C2-121E-279D-3292-83C997B633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6423" y="4161988"/>
                    <a:ext cx="86462" cy="8646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5B76006F-AB92-610F-29ED-771C4CA95B03}"/>
                      </a:ext>
                    </a:extLst>
                  </p:cNvPr>
                  <p:cNvSpPr/>
                  <p:nvPr/>
                </p:nvSpPr>
                <p:spPr>
                  <a:xfrm>
                    <a:off x="8774377" y="4417516"/>
                    <a:ext cx="86462" cy="8646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altLang="zh-CN" sz="40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5B76006F-AB92-610F-29ED-771C4CA95B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4377" y="4417516"/>
                    <a:ext cx="86462" cy="8646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6C29C210-9ACA-0EAA-E524-7A4DDDC541AE}"/>
                      </a:ext>
                    </a:extLst>
                  </p:cNvPr>
                  <p:cNvSpPr/>
                  <p:nvPr/>
                </p:nvSpPr>
                <p:spPr>
                  <a:xfrm>
                    <a:off x="9226542" y="4416445"/>
                    <a:ext cx="86462" cy="8646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400" b="0" i="1" smtClean="0"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US" altLang="zh-CN" sz="40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400" b="0" i="1" smtClean="0"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</a:rPr>
                                <m:t>−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400" dirty="0">
                      <a:latin typeface="仿宋" panose="02010609060101010101" pitchFamily="49" charset="-122"/>
                      <a:ea typeface="仿宋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6C29C210-9ACA-0EAA-E524-7A4DDDC541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6542" y="4416445"/>
                    <a:ext cx="86462" cy="86462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1875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" name="椭圆 40">
            <a:extLst>
              <a:ext uri="{FF2B5EF4-FFF2-40B4-BE49-F238E27FC236}">
                <a16:creationId xmlns:a16="http://schemas.microsoft.com/office/drawing/2014/main" id="{A02AE85B-4B1D-06F1-E890-7DB2F0C7D6B1}"/>
              </a:ext>
            </a:extLst>
          </p:cNvPr>
          <p:cNvSpPr/>
          <p:nvPr/>
        </p:nvSpPr>
        <p:spPr>
          <a:xfrm>
            <a:off x="2381610" y="3343327"/>
            <a:ext cx="775268" cy="775268"/>
          </a:xfrm>
          <a:prstGeom prst="ellipse">
            <a:avLst/>
          </a:prstGeom>
          <a:noFill/>
          <a:ln>
            <a:solidFill>
              <a:schemeClr val="tx1"/>
            </a:solidFill>
            <a:prstDash val="lg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CC35B51-ABBA-572F-E039-A92B3DB5CE44}"/>
              </a:ext>
            </a:extLst>
          </p:cNvPr>
          <p:cNvSpPr/>
          <p:nvPr/>
        </p:nvSpPr>
        <p:spPr>
          <a:xfrm>
            <a:off x="8156674" y="2843915"/>
            <a:ext cx="775268" cy="775268"/>
          </a:xfrm>
          <a:prstGeom prst="ellipse">
            <a:avLst/>
          </a:prstGeom>
          <a:noFill/>
          <a:ln>
            <a:solidFill>
              <a:schemeClr val="tx1"/>
            </a:solidFill>
            <a:prstDash val="lg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9EE4640-9D4B-EFE0-9C45-621178AF48DF}"/>
              </a:ext>
            </a:extLst>
          </p:cNvPr>
          <p:cNvSpPr/>
          <p:nvPr/>
        </p:nvSpPr>
        <p:spPr>
          <a:xfrm>
            <a:off x="9131066" y="2849250"/>
            <a:ext cx="775268" cy="775268"/>
          </a:xfrm>
          <a:prstGeom prst="ellipse">
            <a:avLst/>
          </a:prstGeom>
          <a:noFill/>
          <a:ln>
            <a:solidFill>
              <a:schemeClr val="tx1"/>
            </a:solidFill>
            <a:prstDash val="lg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743DE77-0BCB-35C6-84BF-FE50CE001B0E}"/>
              </a:ext>
            </a:extLst>
          </p:cNvPr>
          <p:cNvSpPr/>
          <p:nvPr/>
        </p:nvSpPr>
        <p:spPr>
          <a:xfrm>
            <a:off x="8520924" y="3505347"/>
            <a:ext cx="1039377" cy="1039377"/>
          </a:xfrm>
          <a:prstGeom prst="ellipse">
            <a:avLst/>
          </a:prstGeom>
          <a:noFill/>
          <a:ln>
            <a:solidFill>
              <a:schemeClr val="tx1"/>
            </a:solidFill>
            <a:prstDash val="lg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542A6D8-EBEE-684A-9D70-D367279564A2}"/>
              </a:ext>
            </a:extLst>
          </p:cNvPr>
          <p:cNvSpPr/>
          <p:nvPr/>
        </p:nvSpPr>
        <p:spPr>
          <a:xfrm>
            <a:off x="3138775" y="3343327"/>
            <a:ext cx="775268" cy="775268"/>
          </a:xfrm>
          <a:prstGeom prst="ellipse">
            <a:avLst/>
          </a:prstGeom>
          <a:noFill/>
          <a:ln>
            <a:solidFill>
              <a:schemeClr val="tx1"/>
            </a:solidFill>
            <a:prstDash val="lg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4CA4BE9-EDB0-B294-1495-B7A06F05AB09}"/>
                  </a:ext>
                </a:extLst>
              </p:cNvPr>
              <p:cNvSpPr txBox="1"/>
              <p:nvPr/>
            </p:nvSpPr>
            <p:spPr>
              <a:xfrm>
                <a:off x="1538439" y="4915174"/>
                <a:ext cx="3153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分子</a:t>
                </a: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4CA4BE9-EDB0-B294-1495-B7A06F05A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439" y="4915174"/>
                <a:ext cx="3153600" cy="338554"/>
              </a:xfrm>
              <a:prstGeom prst="rect">
                <a:avLst/>
              </a:prstGeom>
              <a:blipFill>
                <a:blip r:embed="rId11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19D4D1E-B470-43E1-7E47-0677E38A8FE3}"/>
                  </a:ext>
                </a:extLst>
              </p:cNvPr>
              <p:cNvSpPr txBox="1"/>
              <p:nvPr/>
            </p:nvSpPr>
            <p:spPr>
              <a:xfrm>
                <a:off x="7554266" y="4912613"/>
                <a:ext cx="3153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分子</a:t>
                </a: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19D4D1E-B470-43E1-7E47-0677E38A8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266" y="4912613"/>
                <a:ext cx="3153600" cy="338554"/>
              </a:xfrm>
              <a:prstGeom prst="rect">
                <a:avLst/>
              </a:prstGeom>
              <a:blipFill>
                <a:blip r:embed="rId12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椭圆 48">
            <a:extLst>
              <a:ext uri="{FF2B5EF4-FFF2-40B4-BE49-F238E27FC236}">
                <a16:creationId xmlns:a16="http://schemas.microsoft.com/office/drawing/2014/main" id="{C9626685-7B8A-B754-DCD1-D778DD1390B0}"/>
              </a:ext>
            </a:extLst>
          </p:cNvPr>
          <p:cNvSpPr/>
          <p:nvPr/>
        </p:nvSpPr>
        <p:spPr>
          <a:xfrm>
            <a:off x="3026592" y="3604394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7D6300A-B6D0-71E7-6CBE-32BEABAC2B70}"/>
              </a:ext>
            </a:extLst>
          </p:cNvPr>
          <p:cNvSpPr/>
          <p:nvPr/>
        </p:nvSpPr>
        <p:spPr>
          <a:xfrm>
            <a:off x="3018397" y="3597765"/>
            <a:ext cx="240755" cy="240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+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CFAA18F-1D1C-32AD-A333-1CAA8EC67AA6}"/>
              </a:ext>
            </a:extLst>
          </p:cNvPr>
          <p:cNvCxnSpPr>
            <a:cxnSpLocks/>
          </p:cNvCxnSpPr>
          <p:nvPr/>
        </p:nvCxnSpPr>
        <p:spPr>
          <a:xfrm>
            <a:off x="9043425" y="3436528"/>
            <a:ext cx="0" cy="43256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77FCDF74-7F6D-4D5E-2B5F-79DBAAA1158E}"/>
              </a:ext>
            </a:extLst>
          </p:cNvPr>
          <p:cNvSpPr/>
          <p:nvPr/>
        </p:nvSpPr>
        <p:spPr>
          <a:xfrm>
            <a:off x="8920234" y="3316151"/>
            <a:ext cx="240755" cy="240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+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AF8E396-E39D-55F5-C5E2-6CD088C13783}"/>
              </a:ext>
            </a:extLst>
          </p:cNvPr>
          <p:cNvSpPr/>
          <p:nvPr/>
        </p:nvSpPr>
        <p:spPr>
          <a:xfrm>
            <a:off x="8926081" y="3748711"/>
            <a:ext cx="240755" cy="24075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A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A0E9"/>
                </a:solidFill>
              </a:rPr>
              <a:t>－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4294787-B7AB-CC6D-79AE-C166D42DA340}"/>
              </a:ext>
            </a:extLst>
          </p:cNvPr>
          <p:cNvSpPr txBox="1"/>
          <p:nvPr/>
        </p:nvSpPr>
        <p:spPr>
          <a:xfrm>
            <a:off x="1573571" y="5263537"/>
            <a:ext cx="31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 无极分子（非极性分子）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F8C8EE1-4F9F-9D00-83AC-82ACEBA9E8D6}"/>
              </a:ext>
            </a:extLst>
          </p:cNvPr>
          <p:cNvSpPr txBox="1"/>
          <p:nvPr/>
        </p:nvSpPr>
        <p:spPr>
          <a:xfrm>
            <a:off x="7554266" y="5269036"/>
            <a:ext cx="31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 有极分子（极性分子）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0A004A2-21FE-E673-9FD5-0DDF43291657}"/>
                  </a:ext>
                </a:extLst>
              </p:cNvPr>
              <p:cNvSpPr txBox="1"/>
              <p:nvPr/>
            </p:nvSpPr>
            <p:spPr>
              <a:xfrm>
                <a:off x="4573166" y="3556906"/>
                <a:ext cx="3153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0A004A2-21FE-E673-9FD5-0DDF43291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166" y="3556906"/>
                <a:ext cx="315360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9885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6" grpId="0" animBg="1"/>
      <p:bldP spid="9" grpId="0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7" grpId="0"/>
      <p:bldP spid="49" grpId="0" animBg="1"/>
      <p:bldP spid="50" grpId="0" animBg="1"/>
      <p:bldP spid="50" grpId="1" animBg="1"/>
      <p:bldP spid="50" grpId="2" animBg="1"/>
      <p:bldP spid="51" grpId="0" animBg="1"/>
      <p:bldP spid="52" grpId="0" animBg="1"/>
      <p:bldP spid="53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D3973C6C-EDD4-5AB8-6EFD-E0648823F58D}"/>
              </a:ext>
            </a:extLst>
          </p:cNvPr>
          <p:cNvGrpSpPr/>
          <p:nvPr/>
        </p:nvGrpSpPr>
        <p:grpSpPr>
          <a:xfrm flipH="1">
            <a:off x="6662203" y="3063858"/>
            <a:ext cx="4822178" cy="1382333"/>
            <a:chOff x="1040004" y="3229378"/>
            <a:chExt cx="9868402" cy="1382333"/>
          </a:xfrm>
        </p:grpSpPr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D5A84246-7A7D-4A90-04F3-FAA077917F3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229378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直接箭头连接符 282">
              <a:extLst>
                <a:ext uri="{FF2B5EF4-FFF2-40B4-BE49-F238E27FC236}">
                  <a16:creationId xmlns:a16="http://schemas.microsoft.com/office/drawing/2014/main" id="{F19EF0DE-38CF-B131-0DE1-B5AA78A0E61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581400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直接箭头连接符 283">
              <a:extLst>
                <a:ext uri="{FF2B5EF4-FFF2-40B4-BE49-F238E27FC236}">
                  <a16:creationId xmlns:a16="http://schemas.microsoft.com/office/drawing/2014/main" id="{2CB411D1-B666-A143-450C-820574A8BCE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907665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直接箭头连接符 284">
              <a:extLst>
                <a:ext uri="{FF2B5EF4-FFF2-40B4-BE49-F238E27FC236}">
                  <a16:creationId xmlns:a16="http://schemas.microsoft.com/office/drawing/2014/main" id="{DE16C0A9-BB33-29BB-071A-C168ACF88BA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240370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直接箭头连接符 285">
              <a:extLst>
                <a:ext uri="{FF2B5EF4-FFF2-40B4-BE49-F238E27FC236}">
                  <a16:creationId xmlns:a16="http://schemas.microsoft.com/office/drawing/2014/main" id="{7059A5B2-A8FD-1081-E6FB-4F7B4E9E02B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611711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2458994F-C36A-FBA2-391C-98D430A37736}"/>
              </a:ext>
            </a:extLst>
          </p:cNvPr>
          <p:cNvGrpSpPr/>
          <p:nvPr/>
        </p:nvGrpSpPr>
        <p:grpSpPr>
          <a:xfrm>
            <a:off x="710082" y="3061381"/>
            <a:ext cx="4822178" cy="1382333"/>
            <a:chOff x="1040004" y="3229378"/>
            <a:chExt cx="9868402" cy="1382333"/>
          </a:xfrm>
        </p:grpSpPr>
        <p:cxnSp>
          <p:nvCxnSpPr>
            <p:cNvPr id="276" name="直接箭头连接符 275">
              <a:extLst>
                <a:ext uri="{FF2B5EF4-FFF2-40B4-BE49-F238E27FC236}">
                  <a16:creationId xmlns:a16="http://schemas.microsoft.com/office/drawing/2014/main" id="{96204401-0357-8AA1-9700-3980A56B527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229378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7" name="直接箭头连接符 276">
              <a:extLst>
                <a:ext uri="{FF2B5EF4-FFF2-40B4-BE49-F238E27FC236}">
                  <a16:creationId xmlns:a16="http://schemas.microsoft.com/office/drawing/2014/main" id="{5DB3063B-D5A8-2A7B-EADE-C2C6283E0A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581400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8" name="直接箭头连接符 277">
              <a:extLst>
                <a:ext uri="{FF2B5EF4-FFF2-40B4-BE49-F238E27FC236}">
                  <a16:creationId xmlns:a16="http://schemas.microsoft.com/office/drawing/2014/main" id="{EC36AA2D-FC41-F1FE-A446-5B1B488A16E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907665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直接箭头连接符 278">
              <a:extLst>
                <a:ext uri="{FF2B5EF4-FFF2-40B4-BE49-F238E27FC236}">
                  <a16:creationId xmlns:a16="http://schemas.microsoft.com/office/drawing/2014/main" id="{D417BD24-FC05-463D-9395-7D991791C34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240370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0" name="直接箭头连接符 279">
              <a:extLst>
                <a:ext uri="{FF2B5EF4-FFF2-40B4-BE49-F238E27FC236}">
                  <a16:creationId xmlns:a16="http://schemas.microsoft.com/office/drawing/2014/main" id="{E3021A04-7CAD-C793-A487-AF444AAABCA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611711"/>
              <a:ext cx="98684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F672087-92BF-7468-8294-FC78DAEF8A2D}"/>
              </a:ext>
            </a:extLst>
          </p:cNvPr>
          <p:cNvSpPr/>
          <p:nvPr/>
        </p:nvSpPr>
        <p:spPr>
          <a:xfrm>
            <a:off x="7046783" y="2629886"/>
            <a:ext cx="4053019" cy="2131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5FD066D-FD05-4EB3-8CC2-58C484F24189}"/>
              </a:ext>
            </a:extLst>
          </p:cNvPr>
          <p:cNvGrpSpPr/>
          <p:nvPr/>
        </p:nvGrpSpPr>
        <p:grpSpPr>
          <a:xfrm>
            <a:off x="7078314" y="3146799"/>
            <a:ext cx="3989349" cy="1382333"/>
            <a:chOff x="1040004" y="3229378"/>
            <a:chExt cx="9868402" cy="1382333"/>
          </a:xfrm>
        </p:grpSpPr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2AB52033-CE8C-E07D-F6AC-512BFCD7302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229378"/>
              <a:ext cx="9868402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A014B464-3037-1841-394E-C1E2EB1F38D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581400"/>
              <a:ext cx="9868402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63ABC48C-DA79-6574-A18E-95877B51C29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907665"/>
              <a:ext cx="9868402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D1507371-DC91-F679-F75F-768A7CE79C3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240370"/>
              <a:ext cx="9868402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86FE6105-9FAB-BE55-974F-392F394519C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611711"/>
              <a:ext cx="9868402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82C0AA0-CC11-2E1A-16B4-5231F909DCD2}"/>
              </a:ext>
            </a:extLst>
          </p:cNvPr>
          <p:cNvSpPr/>
          <p:nvPr/>
        </p:nvSpPr>
        <p:spPr>
          <a:xfrm>
            <a:off x="1092200" y="2631260"/>
            <a:ext cx="4053019" cy="2131239"/>
          </a:xfrm>
          <a:prstGeom prst="rect">
            <a:avLst/>
          </a:prstGeom>
          <a:solidFill>
            <a:schemeClr val="bg2"/>
          </a:solidFill>
          <a:ln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E4771CB-68C8-E115-0103-7C646DB5AD1D}"/>
              </a:ext>
            </a:extLst>
          </p:cNvPr>
          <p:cNvGrpSpPr/>
          <p:nvPr/>
        </p:nvGrpSpPr>
        <p:grpSpPr>
          <a:xfrm flipH="1">
            <a:off x="1122311" y="3176413"/>
            <a:ext cx="3989349" cy="1382333"/>
            <a:chOff x="1040004" y="3229378"/>
            <a:chExt cx="9868402" cy="1382333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A938682-1526-CD45-CF3D-72404420B1E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229378"/>
              <a:ext cx="9868402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CBBCF58-E5A9-C0A3-A982-A5D82CAD5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581400"/>
              <a:ext cx="9868402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17B8F0E-D99F-B993-33E8-FBE811130E2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3907665"/>
              <a:ext cx="9868402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D7CD9B17-74E8-F2B3-7897-5595B659515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240370"/>
              <a:ext cx="9868402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B318410-27A2-16DA-BBF9-F31511CE0A2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004" y="4611711"/>
              <a:ext cx="9868402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7884BDA2-E2F2-86D7-E89A-FE09B9C24990}"/>
              </a:ext>
            </a:extLst>
          </p:cNvPr>
          <p:cNvGrpSpPr/>
          <p:nvPr/>
        </p:nvGrpSpPr>
        <p:grpSpPr>
          <a:xfrm>
            <a:off x="1270462" y="2905025"/>
            <a:ext cx="3694566" cy="1593536"/>
            <a:chOff x="1329415" y="2905025"/>
            <a:chExt cx="3694566" cy="1593536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8AAD4E0E-BD9B-2283-770B-EB283D7CDCD3}"/>
                </a:ext>
              </a:extLst>
            </p:cNvPr>
            <p:cNvGrpSpPr/>
            <p:nvPr/>
          </p:nvGrpSpPr>
          <p:grpSpPr>
            <a:xfrm>
              <a:off x="1331548" y="2905025"/>
              <a:ext cx="3690508" cy="249192"/>
              <a:chOff x="1331548" y="2905025"/>
              <a:chExt cx="3690508" cy="249192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6AF8E396-E39D-55F5-C5E2-6CD088C13783}"/>
                  </a:ext>
                </a:extLst>
              </p:cNvPr>
              <p:cNvSpPr/>
              <p:nvPr/>
            </p:nvSpPr>
            <p:spPr>
              <a:xfrm>
                <a:off x="1331548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9D472B85-C7CD-9E1C-3FAA-AFB6D240B49D}"/>
                  </a:ext>
                </a:extLst>
              </p:cNvPr>
              <p:cNvSpPr/>
              <p:nvPr/>
            </p:nvSpPr>
            <p:spPr>
              <a:xfrm>
                <a:off x="1682700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E75564C1-87DB-3B5B-DBDE-5F951B9917D6}"/>
                  </a:ext>
                </a:extLst>
              </p:cNvPr>
              <p:cNvSpPr/>
              <p:nvPr/>
            </p:nvSpPr>
            <p:spPr>
              <a:xfrm>
                <a:off x="202594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5DE46232-F69C-0775-08D0-30B0D3ED17B5}"/>
                  </a:ext>
                </a:extLst>
              </p:cNvPr>
              <p:cNvSpPr/>
              <p:nvPr/>
            </p:nvSpPr>
            <p:spPr>
              <a:xfrm>
                <a:off x="2360572" y="2910943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4260A2D3-AE46-02DB-8EC9-E9EFB4D6E198}"/>
                  </a:ext>
                </a:extLst>
              </p:cNvPr>
              <p:cNvSpPr/>
              <p:nvPr/>
            </p:nvSpPr>
            <p:spPr>
              <a:xfrm>
                <a:off x="2715381" y="2912360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E9D96EC5-DD12-6D6F-3C50-48E7FCAE30AC}"/>
                  </a:ext>
                </a:extLst>
              </p:cNvPr>
              <p:cNvSpPr/>
              <p:nvPr/>
            </p:nvSpPr>
            <p:spPr>
              <a:xfrm>
                <a:off x="3058350" y="2912359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522499D1-B962-EF14-3D96-862484841325}"/>
                  </a:ext>
                </a:extLst>
              </p:cNvPr>
              <p:cNvSpPr/>
              <p:nvPr/>
            </p:nvSpPr>
            <p:spPr>
              <a:xfrm>
                <a:off x="3403380" y="2912626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AE4A5CFE-E2D2-AAD6-88F0-B3501AD8D316}"/>
                  </a:ext>
                </a:extLst>
              </p:cNvPr>
              <p:cNvSpPr/>
              <p:nvPr/>
            </p:nvSpPr>
            <p:spPr>
              <a:xfrm>
                <a:off x="3753714" y="2907698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E78747BF-6E6F-E687-8D9C-6AABBED5F554}"/>
                  </a:ext>
                </a:extLst>
              </p:cNvPr>
              <p:cNvSpPr/>
              <p:nvPr/>
            </p:nvSpPr>
            <p:spPr>
              <a:xfrm>
                <a:off x="409890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2853D0CD-A406-3F2E-B3FD-1F920B0917F0}"/>
                  </a:ext>
                </a:extLst>
              </p:cNvPr>
              <p:cNvSpPr/>
              <p:nvPr/>
            </p:nvSpPr>
            <p:spPr>
              <a:xfrm>
                <a:off x="4448489" y="2913462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13CFA6F3-476A-EB9C-8CC6-580F68702232}"/>
                  </a:ext>
                </a:extLst>
              </p:cNvPr>
              <p:cNvSpPr/>
              <p:nvPr/>
            </p:nvSpPr>
            <p:spPr>
              <a:xfrm>
                <a:off x="4781301" y="2905781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88D6381F-B616-12DE-2E19-C974F3F5B470}"/>
                </a:ext>
              </a:extLst>
            </p:cNvPr>
            <p:cNvGrpSpPr/>
            <p:nvPr/>
          </p:nvGrpSpPr>
          <p:grpSpPr>
            <a:xfrm>
              <a:off x="1332840" y="3243981"/>
              <a:ext cx="3690508" cy="249192"/>
              <a:chOff x="1331548" y="2905025"/>
              <a:chExt cx="3690508" cy="249192"/>
            </a:xfrm>
          </p:grpSpPr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6D8D7A3C-ABD5-EED8-7670-6F2FC1DCFFD9}"/>
                  </a:ext>
                </a:extLst>
              </p:cNvPr>
              <p:cNvSpPr/>
              <p:nvPr/>
            </p:nvSpPr>
            <p:spPr>
              <a:xfrm>
                <a:off x="1331548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332E4506-6E5C-C8EA-72FC-2B8DEBAD145C}"/>
                  </a:ext>
                </a:extLst>
              </p:cNvPr>
              <p:cNvSpPr/>
              <p:nvPr/>
            </p:nvSpPr>
            <p:spPr>
              <a:xfrm>
                <a:off x="1682700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B9C8BC97-413C-99BC-11CA-A9A59EED69CC}"/>
                  </a:ext>
                </a:extLst>
              </p:cNvPr>
              <p:cNvSpPr/>
              <p:nvPr/>
            </p:nvSpPr>
            <p:spPr>
              <a:xfrm>
                <a:off x="202594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D3F7E090-9C6E-66CF-9E75-F8C930BB93A7}"/>
                  </a:ext>
                </a:extLst>
              </p:cNvPr>
              <p:cNvSpPr/>
              <p:nvPr/>
            </p:nvSpPr>
            <p:spPr>
              <a:xfrm>
                <a:off x="2360572" y="2910943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89860A8B-CAC2-B2A6-D453-0A32BA640718}"/>
                  </a:ext>
                </a:extLst>
              </p:cNvPr>
              <p:cNvSpPr/>
              <p:nvPr/>
            </p:nvSpPr>
            <p:spPr>
              <a:xfrm>
                <a:off x="2715381" y="2912360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411AE120-943C-D218-9D97-DEA1EF9C22C7}"/>
                  </a:ext>
                </a:extLst>
              </p:cNvPr>
              <p:cNvSpPr/>
              <p:nvPr/>
            </p:nvSpPr>
            <p:spPr>
              <a:xfrm>
                <a:off x="3058350" y="2912359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9C178E1A-556E-6B70-B861-08E0CEAAC47F}"/>
                  </a:ext>
                </a:extLst>
              </p:cNvPr>
              <p:cNvSpPr/>
              <p:nvPr/>
            </p:nvSpPr>
            <p:spPr>
              <a:xfrm>
                <a:off x="3403380" y="2912626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75C009CA-01C2-FB20-7C06-0F2C70A37039}"/>
                  </a:ext>
                </a:extLst>
              </p:cNvPr>
              <p:cNvSpPr/>
              <p:nvPr/>
            </p:nvSpPr>
            <p:spPr>
              <a:xfrm>
                <a:off x="3753714" y="2907698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5B28712D-004F-4007-AC21-0F8B4CBDA98A}"/>
                  </a:ext>
                </a:extLst>
              </p:cNvPr>
              <p:cNvSpPr/>
              <p:nvPr/>
            </p:nvSpPr>
            <p:spPr>
              <a:xfrm>
                <a:off x="409890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166269C2-FBD1-DF3B-B550-6D641A6D53C8}"/>
                  </a:ext>
                </a:extLst>
              </p:cNvPr>
              <p:cNvSpPr/>
              <p:nvPr/>
            </p:nvSpPr>
            <p:spPr>
              <a:xfrm>
                <a:off x="4448489" y="2913462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F72E1F5C-6FDF-FC96-E7F0-1E41FAA5774F}"/>
                  </a:ext>
                </a:extLst>
              </p:cNvPr>
              <p:cNvSpPr/>
              <p:nvPr/>
            </p:nvSpPr>
            <p:spPr>
              <a:xfrm>
                <a:off x="4781301" y="2905781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511ADD88-66C2-6741-FD22-8816BF640912}"/>
                </a:ext>
              </a:extLst>
            </p:cNvPr>
            <p:cNvGrpSpPr/>
            <p:nvPr/>
          </p:nvGrpSpPr>
          <p:grpSpPr>
            <a:xfrm>
              <a:off x="1333473" y="3575129"/>
              <a:ext cx="3690508" cy="249192"/>
              <a:chOff x="1331548" y="2905025"/>
              <a:chExt cx="3690508" cy="249192"/>
            </a:xfrm>
          </p:grpSpPr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8E4419E3-C599-3490-7681-4636032EDFC9}"/>
                  </a:ext>
                </a:extLst>
              </p:cNvPr>
              <p:cNvSpPr/>
              <p:nvPr/>
            </p:nvSpPr>
            <p:spPr>
              <a:xfrm>
                <a:off x="1331548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9BB092C5-02A6-C3B8-B299-20C27D23F45A}"/>
                  </a:ext>
                </a:extLst>
              </p:cNvPr>
              <p:cNvSpPr/>
              <p:nvPr/>
            </p:nvSpPr>
            <p:spPr>
              <a:xfrm>
                <a:off x="1682700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97" name="椭圆 196">
                <a:extLst>
                  <a:ext uri="{FF2B5EF4-FFF2-40B4-BE49-F238E27FC236}">
                    <a16:creationId xmlns:a16="http://schemas.microsoft.com/office/drawing/2014/main" id="{3A0C0157-78F0-784E-7706-DC33FB8B2326}"/>
                  </a:ext>
                </a:extLst>
              </p:cNvPr>
              <p:cNvSpPr/>
              <p:nvPr/>
            </p:nvSpPr>
            <p:spPr>
              <a:xfrm>
                <a:off x="202594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6D3A6FBA-1E1E-79B7-79C7-4822AAB96695}"/>
                  </a:ext>
                </a:extLst>
              </p:cNvPr>
              <p:cNvSpPr/>
              <p:nvPr/>
            </p:nvSpPr>
            <p:spPr>
              <a:xfrm>
                <a:off x="2360572" y="2910943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199" name="椭圆 198">
                <a:extLst>
                  <a:ext uri="{FF2B5EF4-FFF2-40B4-BE49-F238E27FC236}">
                    <a16:creationId xmlns:a16="http://schemas.microsoft.com/office/drawing/2014/main" id="{7C256128-10C3-06C9-16FA-5BDB8B01548F}"/>
                  </a:ext>
                </a:extLst>
              </p:cNvPr>
              <p:cNvSpPr/>
              <p:nvPr/>
            </p:nvSpPr>
            <p:spPr>
              <a:xfrm>
                <a:off x="2715381" y="2912360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2A9E6D45-C507-0B05-79E6-B94A8EBCAD5E}"/>
                  </a:ext>
                </a:extLst>
              </p:cNvPr>
              <p:cNvSpPr/>
              <p:nvPr/>
            </p:nvSpPr>
            <p:spPr>
              <a:xfrm>
                <a:off x="3058350" y="2912359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6D8878A4-5807-0669-40ED-7A0F8E46CCDD}"/>
                  </a:ext>
                </a:extLst>
              </p:cNvPr>
              <p:cNvSpPr/>
              <p:nvPr/>
            </p:nvSpPr>
            <p:spPr>
              <a:xfrm>
                <a:off x="3403380" y="2912626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562E6DEB-4BD1-F5CC-EA92-EA47FD51A1BC}"/>
                  </a:ext>
                </a:extLst>
              </p:cNvPr>
              <p:cNvSpPr/>
              <p:nvPr/>
            </p:nvSpPr>
            <p:spPr>
              <a:xfrm>
                <a:off x="3753714" y="2907698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53DBE5A0-9143-CCFB-F340-FC83949047CC}"/>
                  </a:ext>
                </a:extLst>
              </p:cNvPr>
              <p:cNvSpPr/>
              <p:nvPr/>
            </p:nvSpPr>
            <p:spPr>
              <a:xfrm>
                <a:off x="409890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04" name="椭圆 203">
                <a:extLst>
                  <a:ext uri="{FF2B5EF4-FFF2-40B4-BE49-F238E27FC236}">
                    <a16:creationId xmlns:a16="http://schemas.microsoft.com/office/drawing/2014/main" id="{53BEECE2-9071-3BD4-450E-C529DC7C71FD}"/>
                  </a:ext>
                </a:extLst>
              </p:cNvPr>
              <p:cNvSpPr/>
              <p:nvPr/>
            </p:nvSpPr>
            <p:spPr>
              <a:xfrm>
                <a:off x="4448489" y="2913462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00A84295-1065-BF1A-8AA3-15EF9E192E73}"/>
                  </a:ext>
                </a:extLst>
              </p:cNvPr>
              <p:cNvSpPr/>
              <p:nvPr/>
            </p:nvSpPr>
            <p:spPr>
              <a:xfrm>
                <a:off x="4781301" y="2905781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67225295-54B4-C2D9-8D22-E0F805CD5C9D}"/>
                </a:ext>
              </a:extLst>
            </p:cNvPr>
            <p:cNvGrpSpPr/>
            <p:nvPr/>
          </p:nvGrpSpPr>
          <p:grpSpPr>
            <a:xfrm>
              <a:off x="1333473" y="3907411"/>
              <a:ext cx="3690508" cy="249192"/>
              <a:chOff x="1331548" y="2905025"/>
              <a:chExt cx="3690508" cy="249192"/>
            </a:xfrm>
          </p:grpSpPr>
          <p:sp>
            <p:nvSpPr>
              <p:cNvPr id="207" name="椭圆 206">
                <a:extLst>
                  <a:ext uri="{FF2B5EF4-FFF2-40B4-BE49-F238E27FC236}">
                    <a16:creationId xmlns:a16="http://schemas.microsoft.com/office/drawing/2014/main" id="{501D17FF-96EA-1864-C884-2C6A82B8A9C8}"/>
                  </a:ext>
                </a:extLst>
              </p:cNvPr>
              <p:cNvSpPr/>
              <p:nvPr/>
            </p:nvSpPr>
            <p:spPr>
              <a:xfrm>
                <a:off x="1331548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08" name="椭圆 207">
                <a:extLst>
                  <a:ext uri="{FF2B5EF4-FFF2-40B4-BE49-F238E27FC236}">
                    <a16:creationId xmlns:a16="http://schemas.microsoft.com/office/drawing/2014/main" id="{DD49C4BA-E522-413E-BD08-CFC63D02870B}"/>
                  </a:ext>
                </a:extLst>
              </p:cNvPr>
              <p:cNvSpPr/>
              <p:nvPr/>
            </p:nvSpPr>
            <p:spPr>
              <a:xfrm>
                <a:off x="1682700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09" name="椭圆 208">
                <a:extLst>
                  <a:ext uri="{FF2B5EF4-FFF2-40B4-BE49-F238E27FC236}">
                    <a16:creationId xmlns:a16="http://schemas.microsoft.com/office/drawing/2014/main" id="{25ECE51F-B26B-B168-5F7C-D710A71B45D6}"/>
                  </a:ext>
                </a:extLst>
              </p:cNvPr>
              <p:cNvSpPr/>
              <p:nvPr/>
            </p:nvSpPr>
            <p:spPr>
              <a:xfrm>
                <a:off x="202594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10" name="椭圆 209">
                <a:extLst>
                  <a:ext uri="{FF2B5EF4-FFF2-40B4-BE49-F238E27FC236}">
                    <a16:creationId xmlns:a16="http://schemas.microsoft.com/office/drawing/2014/main" id="{8A829696-90B3-7A12-F795-D99D28F413F7}"/>
                  </a:ext>
                </a:extLst>
              </p:cNvPr>
              <p:cNvSpPr/>
              <p:nvPr/>
            </p:nvSpPr>
            <p:spPr>
              <a:xfrm>
                <a:off x="2360572" y="2910943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94A87105-BEE2-A9B0-C90F-2D1335D1F233}"/>
                  </a:ext>
                </a:extLst>
              </p:cNvPr>
              <p:cNvSpPr/>
              <p:nvPr/>
            </p:nvSpPr>
            <p:spPr>
              <a:xfrm>
                <a:off x="2715381" y="2912360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F1FD71AE-F369-6118-6667-594847D7BC79}"/>
                  </a:ext>
                </a:extLst>
              </p:cNvPr>
              <p:cNvSpPr/>
              <p:nvPr/>
            </p:nvSpPr>
            <p:spPr>
              <a:xfrm>
                <a:off x="3058350" y="2912359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74C92FED-1A64-D274-389C-103B9678DAB2}"/>
                  </a:ext>
                </a:extLst>
              </p:cNvPr>
              <p:cNvSpPr/>
              <p:nvPr/>
            </p:nvSpPr>
            <p:spPr>
              <a:xfrm>
                <a:off x="3403380" y="2912626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F38456F3-8DE0-693E-C0FE-93D3B643D92A}"/>
                  </a:ext>
                </a:extLst>
              </p:cNvPr>
              <p:cNvSpPr/>
              <p:nvPr/>
            </p:nvSpPr>
            <p:spPr>
              <a:xfrm>
                <a:off x="3753714" y="2907698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C3A1C2EB-DF98-10B1-8A12-E3D72CAA870B}"/>
                  </a:ext>
                </a:extLst>
              </p:cNvPr>
              <p:cNvSpPr/>
              <p:nvPr/>
            </p:nvSpPr>
            <p:spPr>
              <a:xfrm>
                <a:off x="409890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C1930B6C-892E-0FCF-F485-2CE47CF43309}"/>
                  </a:ext>
                </a:extLst>
              </p:cNvPr>
              <p:cNvSpPr/>
              <p:nvPr/>
            </p:nvSpPr>
            <p:spPr>
              <a:xfrm>
                <a:off x="4448489" y="2913462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33525CFB-58C1-2467-8F5B-E2CE39114B51}"/>
                  </a:ext>
                </a:extLst>
              </p:cNvPr>
              <p:cNvSpPr/>
              <p:nvPr/>
            </p:nvSpPr>
            <p:spPr>
              <a:xfrm>
                <a:off x="4781301" y="2905781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</p:grpSp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7EBB5520-5D97-ECCF-6BF2-9AD8DDDBE664}"/>
                </a:ext>
              </a:extLst>
            </p:cNvPr>
            <p:cNvGrpSpPr/>
            <p:nvPr/>
          </p:nvGrpSpPr>
          <p:grpSpPr>
            <a:xfrm>
              <a:off x="1329415" y="4249369"/>
              <a:ext cx="3690508" cy="249192"/>
              <a:chOff x="1331548" y="2905025"/>
              <a:chExt cx="3690508" cy="249192"/>
            </a:xfrm>
          </p:grpSpPr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117EBF7A-2504-8820-4627-A1E4BBD5AAEE}"/>
                  </a:ext>
                </a:extLst>
              </p:cNvPr>
              <p:cNvSpPr/>
              <p:nvPr/>
            </p:nvSpPr>
            <p:spPr>
              <a:xfrm>
                <a:off x="1331548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64789767-0F15-67AD-EB63-3C606958E798}"/>
                  </a:ext>
                </a:extLst>
              </p:cNvPr>
              <p:cNvSpPr/>
              <p:nvPr/>
            </p:nvSpPr>
            <p:spPr>
              <a:xfrm>
                <a:off x="1682700" y="290502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09379BE0-4368-4C93-E35D-18E20A295180}"/>
                  </a:ext>
                </a:extLst>
              </p:cNvPr>
              <p:cNvSpPr/>
              <p:nvPr/>
            </p:nvSpPr>
            <p:spPr>
              <a:xfrm>
                <a:off x="202594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992B0135-E1B7-605F-9E6D-087DA38D21F7}"/>
                  </a:ext>
                </a:extLst>
              </p:cNvPr>
              <p:cNvSpPr/>
              <p:nvPr/>
            </p:nvSpPr>
            <p:spPr>
              <a:xfrm>
                <a:off x="2360572" y="2910943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93E6A791-C44F-D63F-EE50-0EEA08964004}"/>
                  </a:ext>
                </a:extLst>
              </p:cNvPr>
              <p:cNvSpPr/>
              <p:nvPr/>
            </p:nvSpPr>
            <p:spPr>
              <a:xfrm>
                <a:off x="2715381" y="2912360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1115B713-8C41-24F0-6474-731EC9EBB282}"/>
                  </a:ext>
                </a:extLst>
              </p:cNvPr>
              <p:cNvSpPr/>
              <p:nvPr/>
            </p:nvSpPr>
            <p:spPr>
              <a:xfrm>
                <a:off x="3058350" y="2912359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5" name="椭圆 224">
                <a:extLst>
                  <a:ext uri="{FF2B5EF4-FFF2-40B4-BE49-F238E27FC236}">
                    <a16:creationId xmlns:a16="http://schemas.microsoft.com/office/drawing/2014/main" id="{C40B1913-8093-2BE5-ADC8-38C13A87B0F1}"/>
                  </a:ext>
                </a:extLst>
              </p:cNvPr>
              <p:cNvSpPr/>
              <p:nvPr/>
            </p:nvSpPr>
            <p:spPr>
              <a:xfrm>
                <a:off x="3403380" y="2912626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BA3CCF33-8184-C05A-ED45-B6D59AC9236A}"/>
                  </a:ext>
                </a:extLst>
              </p:cNvPr>
              <p:cNvSpPr/>
              <p:nvPr/>
            </p:nvSpPr>
            <p:spPr>
              <a:xfrm>
                <a:off x="3753714" y="2907698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EFA9D81E-7B67-BD4B-78AC-0C6D6821CCA5}"/>
                  </a:ext>
                </a:extLst>
              </p:cNvPr>
              <p:cNvSpPr/>
              <p:nvPr/>
            </p:nvSpPr>
            <p:spPr>
              <a:xfrm>
                <a:off x="4098902" y="2908755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F850AF28-DB41-3056-4E36-00C5B3809C3E}"/>
                  </a:ext>
                </a:extLst>
              </p:cNvPr>
              <p:cNvSpPr/>
              <p:nvPr/>
            </p:nvSpPr>
            <p:spPr>
              <a:xfrm>
                <a:off x="4448489" y="2913462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092F2E4C-8AB9-557D-B491-3CD214CFE636}"/>
                  </a:ext>
                </a:extLst>
              </p:cNvPr>
              <p:cNvSpPr/>
              <p:nvPr/>
            </p:nvSpPr>
            <p:spPr>
              <a:xfrm>
                <a:off x="4781301" y="2905781"/>
                <a:ext cx="240755" cy="240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A0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00A0E9"/>
                    </a:solidFill>
                  </a:rPr>
                  <a:t>－</a:t>
                </a:r>
              </a:p>
            </p:txBody>
          </p:sp>
        </p:grp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090AD90-11F2-1ECC-DA9A-450A7CB8BA1E}"/>
              </a:ext>
            </a:extLst>
          </p:cNvPr>
          <p:cNvGrpSpPr/>
          <p:nvPr/>
        </p:nvGrpSpPr>
        <p:grpSpPr>
          <a:xfrm>
            <a:off x="1270462" y="2905025"/>
            <a:ext cx="3696494" cy="1588684"/>
            <a:chOff x="1329415" y="2858976"/>
            <a:chExt cx="3696494" cy="1588684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A895759-26F3-996C-49EE-691FF1B86477}"/>
                </a:ext>
              </a:extLst>
            </p:cNvPr>
            <p:cNvGrpSpPr/>
            <p:nvPr/>
          </p:nvGrpSpPr>
          <p:grpSpPr>
            <a:xfrm>
              <a:off x="1329415" y="2858976"/>
              <a:ext cx="3696494" cy="242749"/>
              <a:chOff x="1329415" y="2858976"/>
              <a:chExt cx="3696494" cy="242749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F7D6300A-B6D0-71E7-6CBE-32BEABAC2B70}"/>
                  </a:ext>
                </a:extLst>
              </p:cNvPr>
              <p:cNvSpPr/>
              <p:nvPr/>
            </p:nvSpPr>
            <p:spPr>
              <a:xfrm>
                <a:off x="1329415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77D5D8FF-FB56-926B-79FC-1CAEDB0F49F5}"/>
                  </a:ext>
                </a:extLst>
              </p:cNvPr>
              <p:cNvSpPr/>
              <p:nvPr/>
            </p:nvSpPr>
            <p:spPr>
              <a:xfrm>
                <a:off x="1687007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DB5C965-674F-435F-EAFC-C5A235AADF6A}"/>
                  </a:ext>
                </a:extLst>
              </p:cNvPr>
              <p:cNvSpPr/>
              <p:nvPr/>
            </p:nvSpPr>
            <p:spPr>
              <a:xfrm>
                <a:off x="2025943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86C9D4D-7BDF-6F42-E549-F306D94271D2}"/>
                  </a:ext>
                </a:extLst>
              </p:cNvPr>
              <p:cNvSpPr/>
              <p:nvPr/>
            </p:nvSpPr>
            <p:spPr>
              <a:xfrm>
                <a:off x="2364879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2824C164-E386-7E78-5515-41E3E6422EC8}"/>
                  </a:ext>
                </a:extLst>
              </p:cNvPr>
              <p:cNvSpPr/>
              <p:nvPr/>
            </p:nvSpPr>
            <p:spPr>
              <a:xfrm>
                <a:off x="2718164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A26C3BEA-B485-BBC0-5FC2-8D00C41DCF62}"/>
                  </a:ext>
                </a:extLst>
              </p:cNvPr>
              <p:cNvSpPr/>
              <p:nvPr/>
            </p:nvSpPr>
            <p:spPr>
              <a:xfrm>
                <a:off x="3058351" y="28609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5D457CE-F8DE-5FD0-9BC4-0A1BA9E27ED1}"/>
                  </a:ext>
                </a:extLst>
              </p:cNvPr>
              <p:cNvSpPr/>
              <p:nvPr/>
            </p:nvSpPr>
            <p:spPr>
              <a:xfrm>
                <a:off x="340362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AD64CAA6-847D-6E41-AC2F-800D548AB648}"/>
                  </a:ext>
                </a:extLst>
              </p:cNvPr>
              <p:cNvSpPr/>
              <p:nvPr/>
            </p:nvSpPr>
            <p:spPr>
              <a:xfrm>
                <a:off x="375126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BEA4556-C31A-70EF-7697-49899FEC186D}"/>
                  </a:ext>
                </a:extLst>
              </p:cNvPr>
              <p:cNvSpPr/>
              <p:nvPr/>
            </p:nvSpPr>
            <p:spPr>
              <a:xfrm>
                <a:off x="409890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C807FAD-E2B5-A757-3A17-828197E376C8}"/>
                  </a:ext>
                </a:extLst>
              </p:cNvPr>
              <p:cNvSpPr/>
              <p:nvPr/>
            </p:nvSpPr>
            <p:spPr>
              <a:xfrm>
                <a:off x="444654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A9FAD7F-BD2F-90E4-120C-570867AD43F7}"/>
                  </a:ext>
                </a:extLst>
              </p:cNvPr>
              <p:cNvSpPr/>
              <p:nvPr/>
            </p:nvSpPr>
            <p:spPr>
              <a:xfrm>
                <a:off x="4785154" y="2858976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4D49FB6-7EB8-EE08-DE68-8D8D779234B5}"/>
                </a:ext>
              </a:extLst>
            </p:cNvPr>
            <p:cNvGrpSpPr/>
            <p:nvPr/>
          </p:nvGrpSpPr>
          <p:grpSpPr>
            <a:xfrm>
              <a:off x="1329415" y="3194776"/>
              <a:ext cx="3696494" cy="242749"/>
              <a:chOff x="1329415" y="2858976"/>
              <a:chExt cx="3696494" cy="242749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F70E9C5-8298-BA40-1683-437AAD7B5FEE}"/>
                  </a:ext>
                </a:extLst>
              </p:cNvPr>
              <p:cNvSpPr/>
              <p:nvPr/>
            </p:nvSpPr>
            <p:spPr>
              <a:xfrm>
                <a:off x="1329415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18C75E0C-A0A9-1E2B-5D4A-3E55573A1F02}"/>
                  </a:ext>
                </a:extLst>
              </p:cNvPr>
              <p:cNvSpPr/>
              <p:nvPr/>
            </p:nvSpPr>
            <p:spPr>
              <a:xfrm>
                <a:off x="1687007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110A4CE4-3D42-43E2-068B-5EAA28513E02}"/>
                  </a:ext>
                </a:extLst>
              </p:cNvPr>
              <p:cNvSpPr/>
              <p:nvPr/>
            </p:nvSpPr>
            <p:spPr>
              <a:xfrm>
                <a:off x="2025943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5065608-4669-80E1-D2EE-918BFCCBF8F2}"/>
                  </a:ext>
                </a:extLst>
              </p:cNvPr>
              <p:cNvSpPr/>
              <p:nvPr/>
            </p:nvSpPr>
            <p:spPr>
              <a:xfrm>
                <a:off x="2364879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3B5EF9D9-743B-1055-6516-DF4A524E3305}"/>
                  </a:ext>
                </a:extLst>
              </p:cNvPr>
              <p:cNvSpPr/>
              <p:nvPr/>
            </p:nvSpPr>
            <p:spPr>
              <a:xfrm>
                <a:off x="2718164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2EA4C842-2FE6-9636-171C-CA583528B502}"/>
                  </a:ext>
                </a:extLst>
              </p:cNvPr>
              <p:cNvSpPr/>
              <p:nvPr/>
            </p:nvSpPr>
            <p:spPr>
              <a:xfrm>
                <a:off x="3058351" y="28609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CDF43C66-D4CF-CAD4-3EEB-3ADEF8E9C2C2}"/>
                  </a:ext>
                </a:extLst>
              </p:cNvPr>
              <p:cNvSpPr/>
              <p:nvPr/>
            </p:nvSpPr>
            <p:spPr>
              <a:xfrm>
                <a:off x="340362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E2B1D47-A2C9-D24E-81B1-8B5416089B03}"/>
                  </a:ext>
                </a:extLst>
              </p:cNvPr>
              <p:cNvSpPr/>
              <p:nvPr/>
            </p:nvSpPr>
            <p:spPr>
              <a:xfrm>
                <a:off x="375126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D856BC0E-730B-A1D8-48B6-6644B55C8432}"/>
                  </a:ext>
                </a:extLst>
              </p:cNvPr>
              <p:cNvSpPr/>
              <p:nvPr/>
            </p:nvSpPr>
            <p:spPr>
              <a:xfrm>
                <a:off x="409890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EEDB2A18-D262-CFC9-4DF0-B3F5AC4F2657}"/>
                  </a:ext>
                </a:extLst>
              </p:cNvPr>
              <p:cNvSpPr/>
              <p:nvPr/>
            </p:nvSpPr>
            <p:spPr>
              <a:xfrm>
                <a:off x="444654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5E220799-C197-0E8A-A430-F428F4DD207E}"/>
                  </a:ext>
                </a:extLst>
              </p:cNvPr>
              <p:cNvSpPr/>
              <p:nvPr/>
            </p:nvSpPr>
            <p:spPr>
              <a:xfrm>
                <a:off x="4785154" y="2858976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D8C3B2A-CB73-1E4D-313E-B86F41605FA8}"/>
                </a:ext>
              </a:extLst>
            </p:cNvPr>
            <p:cNvGrpSpPr/>
            <p:nvPr/>
          </p:nvGrpSpPr>
          <p:grpSpPr>
            <a:xfrm>
              <a:off x="1329415" y="3530576"/>
              <a:ext cx="3696494" cy="242749"/>
              <a:chOff x="1329415" y="2858976"/>
              <a:chExt cx="3696494" cy="242749"/>
            </a:xfrm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09946EF1-A153-86EA-A4A2-A38E0F9125F2}"/>
                  </a:ext>
                </a:extLst>
              </p:cNvPr>
              <p:cNvSpPr/>
              <p:nvPr/>
            </p:nvSpPr>
            <p:spPr>
              <a:xfrm>
                <a:off x="1329415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4E98632B-4E95-CFD8-B62C-CD1072242130}"/>
                  </a:ext>
                </a:extLst>
              </p:cNvPr>
              <p:cNvSpPr/>
              <p:nvPr/>
            </p:nvSpPr>
            <p:spPr>
              <a:xfrm>
                <a:off x="1687007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B0235B98-B86E-C78A-3AD3-CE73EEFEA9A2}"/>
                  </a:ext>
                </a:extLst>
              </p:cNvPr>
              <p:cNvSpPr/>
              <p:nvPr/>
            </p:nvSpPr>
            <p:spPr>
              <a:xfrm>
                <a:off x="2025943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CA79183F-F518-F508-673B-62F4062F299F}"/>
                  </a:ext>
                </a:extLst>
              </p:cNvPr>
              <p:cNvSpPr/>
              <p:nvPr/>
            </p:nvSpPr>
            <p:spPr>
              <a:xfrm>
                <a:off x="2364879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B74D4E9A-6594-BEFC-780D-276B8C4C74EA}"/>
                  </a:ext>
                </a:extLst>
              </p:cNvPr>
              <p:cNvSpPr/>
              <p:nvPr/>
            </p:nvSpPr>
            <p:spPr>
              <a:xfrm>
                <a:off x="2718164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EF6BE7AA-37A4-E146-E02A-D07E822AF4EC}"/>
                  </a:ext>
                </a:extLst>
              </p:cNvPr>
              <p:cNvSpPr/>
              <p:nvPr/>
            </p:nvSpPr>
            <p:spPr>
              <a:xfrm>
                <a:off x="3058351" y="28609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2E105B79-F44B-AD72-FCB5-DF57BDEA314F}"/>
                  </a:ext>
                </a:extLst>
              </p:cNvPr>
              <p:cNvSpPr/>
              <p:nvPr/>
            </p:nvSpPr>
            <p:spPr>
              <a:xfrm>
                <a:off x="340362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54EAEFF0-2A59-B8D7-FF47-D2CC5A23170F}"/>
                  </a:ext>
                </a:extLst>
              </p:cNvPr>
              <p:cNvSpPr/>
              <p:nvPr/>
            </p:nvSpPr>
            <p:spPr>
              <a:xfrm>
                <a:off x="375126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5524014B-7E31-A3C6-5493-55D5A5824DAA}"/>
                  </a:ext>
                </a:extLst>
              </p:cNvPr>
              <p:cNvSpPr/>
              <p:nvPr/>
            </p:nvSpPr>
            <p:spPr>
              <a:xfrm>
                <a:off x="409890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08BD4DCD-990F-B819-43F2-968797810211}"/>
                  </a:ext>
                </a:extLst>
              </p:cNvPr>
              <p:cNvSpPr/>
              <p:nvPr/>
            </p:nvSpPr>
            <p:spPr>
              <a:xfrm>
                <a:off x="444654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F4690BDB-99EA-A92F-83A7-1E5A7CBF1044}"/>
                  </a:ext>
                </a:extLst>
              </p:cNvPr>
              <p:cNvSpPr/>
              <p:nvPr/>
            </p:nvSpPr>
            <p:spPr>
              <a:xfrm>
                <a:off x="4785154" y="2858976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C0EF18D-4ADD-5567-0A5D-7CC902F2527A}"/>
                </a:ext>
              </a:extLst>
            </p:cNvPr>
            <p:cNvGrpSpPr/>
            <p:nvPr/>
          </p:nvGrpSpPr>
          <p:grpSpPr>
            <a:xfrm>
              <a:off x="1329415" y="3866376"/>
              <a:ext cx="3696494" cy="242749"/>
              <a:chOff x="1329415" y="2858976"/>
              <a:chExt cx="3696494" cy="242749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845E5752-4F6E-58BB-AEC7-34598D4BC2C5}"/>
                  </a:ext>
                </a:extLst>
              </p:cNvPr>
              <p:cNvSpPr/>
              <p:nvPr/>
            </p:nvSpPr>
            <p:spPr>
              <a:xfrm>
                <a:off x="1329415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833B1438-9684-2255-7A57-B34D171125C6}"/>
                  </a:ext>
                </a:extLst>
              </p:cNvPr>
              <p:cNvSpPr/>
              <p:nvPr/>
            </p:nvSpPr>
            <p:spPr>
              <a:xfrm>
                <a:off x="1687007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FAD1838B-876B-80DB-0B92-0EA7F0E17622}"/>
                  </a:ext>
                </a:extLst>
              </p:cNvPr>
              <p:cNvSpPr/>
              <p:nvPr/>
            </p:nvSpPr>
            <p:spPr>
              <a:xfrm>
                <a:off x="2025943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D258D673-F2D8-AB84-8057-A3B039EDD1EB}"/>
                  </a:ext>
                </a:extLst>
              </p:cNvPr>
              <p:cNvSpPr/>
              <p:nvPr/>
            </p:nvSpPr>
            <p:spPr>
              <a:xfrm>
                <a:off x="2364879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B75F8501-3A48-E116-97F6-ECA01011A783}"/>
                  </a:ext>
                </a:extLst>
              </p:cNvPr>
              <p:cNvSpPr/>
              <p:nvPr/>
            </p:nvSpPr>
            <p:spPr>
              <a:xfrm>
                <a:off x="2718164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FF642D69-09F4-BC8B-ABDE-4F6C543870DB}"/>
                  </a:ext>
                </a:extLst>
              </p:cNvPr>
              <p:cNvSpPr/>
              <p:nvPr/>
            </p:nvSpPr>
            <p:spPr>
              <a:xfrm>
                <a:off x="3058351" y="28609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CF003BC6-22B6-FE88-9B71-99CE061A0301}"/>
                  </a:ext>
                </a:extLst>
              </p:cNvPr>
              <p:cNvSpPr/>
              <p:nvPr/>
            </p:nvSpPr>
            <p:spPr>
              <a:xfrm>
                <a:off x="340362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88CDBCFA-2F9E-FB95-120A-E4477C123F93}"/>
                  </a:ext>
                </a:extLst>
              </p:cNvPr>
              <p:cNvSpPr/>
              <p:nvPr/>
            </p:nvSpPr>
            <p:spPr>
              <a:xfrm>
                <a:off x="375126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1EDA5998-6445-88E6-51EF-4283F328EEDB}"/>
                  </a:ext>
                </a:extLst>
              </p:cNvPr>
              <p:cNvSpPr/>
              <p:nvPr/>
            </p:nvSpPr>
            <p:spPr>
              <a:xfrm>
                <a:off x="409890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E1D85249-269D-B0FF-ABDE-91EB44D70743}"/>
                  </a:ext>
                </a:extLst>
              </p:cNvPr>
              <p:cNvSpPr/>
              <p:nvPr/>
            </p:nvSpPr>
            <p:spPr>
              <a:xfrm>
                <a:off x="444654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5A7DAC67-4CEA-6907-6A44-05EE2CEE3F8C}"/>
                  </a:ext>
                </a:extLst>
              </p:cNvPr>
              <p:cNvSpPr/>
              <p:nvPr/>
            </p:nvSpPr>
            <p:spPr>
              <a:xfrm>
                <a:off x="4785154" y="2858976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5D53C4F3-4D72-3689-0A39-7E579B7C26DA}"/>
                </a:ext>
              </a:extLst>
            </p:cNvPr>
            <p:cNvGrpSpPr/>
            <p:nvPr/>
          </p:nvGrpSpPr>
          <p:grpSpPr>
            <a:xfrm>
              <a:off x="1329415" y="4204911"/>
              <a:ext cx="3696494" cy="242749"/>
              <a:chOff x="1329415" y="2858976"/>
              <a:chExt cx="3696494" cy="242749"/>
            </a:xfrm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EA3C2810-E51B-6EDC-2C93-5F11ED2466C5}"/>
                  </a:ext>
                </a:extLst>
              </p:cNvPr>
              <p:cNvSpPr/>
              <p:nvPr/>
            </p:nvSpPr>
            <p:spPr>
              <a:xfrm>
                <a:off x="1329415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1B87796B-8083-E3B6-0159-65FFDEEA6BA9}"/>
                  </a:ext>
                </a:extLst>
              </p:cNvPr>
              <p:cNvSpPr/>
              <p:nvPr/>
            </p:nvSpPr>
            <p:spPr>
              <a:xfrm>
                <a:off x="1687007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70238D04-E9F9-8870-C4AD-136B9BA4E01E}"/>
                  </a:ext>
                </a:extLst>
              </p:cNvPr>
              <p:cNvSpPr/>
              <p:nvPr/>
            </p:nvSpPr>
            <p:spPr>
              <a:xfrm>
                <a:off x="2025943" y="28591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5FD27BEF-1834-7544-0DDB-5A226BA4E1FC}"/>
                  </a:ext>
                </a:extLst>
              </p:cNvPr>
              <p:cNvSpPr/>
              <p:nvPr/>
            </p:nvSpPr>
            <p:spPr>
              <a:xfrm>
                <a:off x="2364879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F53E494F-CA98-4C8C-8364-FDD2FA287C11}"/>
                  </a:ext>
                </a:extLst>
              </p:cNvPr>
              <p:cNvSpPr/>
              <p:nvPr/>
            </p:nvSpPr>
            <p:spPr>
              <a:xfrm>
                <a:off x="2718164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67A944C7-7373-586B-3C1C-FCEF60A840CD}"/>
                  </a:ext>
                </a:extLst>
              </p:cNvPr>
              <p:cNvSpPr/>
              <p:nvPr/>
            </p:nvSpPr>
            <p:spPr>
              <a:xfrm>
                <a:off x="3058351" y="2860970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4C53D31B-2262-5855-CED9-2E0353C5C017}"/>
                  </a:ext>
                </a:extLst>
              </p:cNvPr>
              <p:cNvSpPr/>
              <p:nvPr/>
            </p:nvSpPr>
            <p:spPr>
              <a:xfrm>
                <a:off x="340362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68DCF53F-B866-6E34-5BB7-C8D6E2497A2A}"/>
                  </a:ext>
                </a:extLst>
              </p:cNvPr>
              <p:cNvSpPr/>
              <p:nvPr/>
            </p:nvSpPr>
            <p:spPr>
              <a:xfrm>
                <a:off x="375126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F5C1D9F1-02C0-06D5-9187-77C7901FFB05}"/>
                  </a:ext>
                </a:extLst>
              </p:cNvPr>
              <p:cNvSpPr/>
              <p:nvPr/>
            </p:nvSpPr>
            <p:spPr>
              <a:xfrm>
                <a:off x="409890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7350C419-9922-2D54-4565-7500E44D76E8}"/>
                  </a:ext>
                </a:extLst>
              </p:cNvPr>
              <p:cNvSpPr/>
              <p:nvPr/>
            </p:nvSpPr>
            <p:spPr>
              <a:xfrm>
                <a:off x="4446543" y="2858977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91305454-EE17-12B8-1CBE-1760D307CCFD}"/>
                  </a:ext>
                </a:extLst>
              </p:cNvPr>
              <p:cNvSpPr/>
              <p:nvPr/>
            </p:nvSpPr>
            <p:spPr>
              <a:xfrm>
                <a:off x="4785154" y="2858976"/>
                <a:ext cx="240755" cy="240755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静电场中的电介质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在外电场作用下，</a:t>
            </a:r>
            <a:r>
              <a:rPr lang="zh-CN" altLang="en-US" sz="1600" b="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无极分子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会发生 </a:t>
            </a:r>
            <a:r>
              <a:rPr lang="zh-CN" altLang="en-US" sz="1600" b="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位移极化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；</a:t>
            </a:r>
            <a:r>
              <a:rPr lang="zh-CN" altLang="en-US" sz="1600" b="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有极分子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会同时发生 </a:t>
            </a:r>
            <a:r>
              <a:rPr lang="zh-CN" altLang="en-US" sz="1600" b="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位移极化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和 </a:t>
            </a:r>
            <a:r>
              <a:rPr lang="zh-CN" altLang="en-US" sz="1600" b="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取向极化</a:t>
            </a:r>
            <a:r>
              <a:rPr lang="zh-CN" altLang="en-US" sz="1400" b="0" u="sng" dirty="0">
                <a:latin typeface="仿宋" panose="02010609060101010101" pitchFamily="49" charset="-122"/>
                <a:ea typeface="仿宋" panose="02010609060101010101" pitchFamily="49" charset="-122"/>
              </a:rPr>
              <a:t>（占主导）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电介质极化后 在表面 产生电荷，从而 在电介质内部 产生 与外电场 反向的内电场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（但并不等大！）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155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电介质的极化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4CA4BE9-EDB0-B294-1495-B7A06F05AB09}"/>
              </a:ext>
            </a:extLst>
          </p:cNvPr>
          <p:cNvSpPr txBox="1"/>
          <p:nvPr/>
        </p:nvSpPr>
        <p:spPr>
          <a:xfrm>
            <a:off x="1607950" y="5253647"/>
            <a:ext cx="31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位移极化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9D4D1E-B470-43E1-7E47-0677E38A8FE3}"/>
              </a:ext>
            </a:extLst>
          </p:cNvPr>
          <p:cNvSpPr txBox="1"/>
          <p:nvPr/>
        </p:nvSpPr>
        <p:spPr>
          <a:xfrm>
            <a:off x="7496493" y="5253647"/>
            <a:ext cx="31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取向极化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4294787-B7AB-CC6D-79AE-C166D42DA340}"/>
              </a:ext>
            </a:extLst>
          </p:cNvPr>
          <p:cNvSpPr txBox="1"/>
          <p:nvPr/>
        </p:nvSpPr>
        <p:spPr>
          <a:xfrm>
            <a:off x="1541909" y="4953809"/>
            <a:ext cx="315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无极分子电介质 的 电偶极子模型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F8C8EE1-4F9F-9D00-83AC-82ACEBA9E8D6}"/>
              </a:ext>
            </a:extLst>
          </p:cNvPr>
          <p:cNvSpPr txBox="1"/>
          <p:nvPr/>
        </p:nvSpPr>
        <p:spPr>
          <a:xfrm>
            <a:off x="7496493" y="4953808"/>
            <a:ext cx="315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</a:rPr>
              <a:t> 有极分子电介质 的 电偶极子模型</a:t>
            </a:r>
          </a:p>
        </p:txBody>
      </p: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BFBED113-CE81-9E2D-E795-2A3DF95CC1A8}"/>
              </a:ext>
            </a:extLst>
          </p:cNvPr>
          <p:cNvGrpSpPr/>
          <p:nvPr/>
        </p:nvGrpSpPr>
        <p:grpSpPr>
          <a:xfrm rot="21000000">
            <a:off x="7226028" y="2818797"/>
            <a:ext cx="240756" cy="711637"/>
            <a:chOff x="8920233" y="3316151"/>
            <a:chExt cx="240756" cy="711637"/>
          </a:xfrm>
        </p:grpSpPr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89B351E8-B3B7-5AEF-892F-434EB0C1E8E7}"/>
                </a:ext>
              </a:extLst>
            </p:cNvPr>
            <p:cNvCxnSpPr>
              <a:stCxn id="51" idx="4"/>
              <a:endCxn id="233" idx="0"/>
            </p:cNvCxnSpPr>
            <p:nvPr/>
          </p:nvCxnSpPr>
          <p:spPr>
            <a:xfrm flipH="1">
              <a:off x="9040611" y="3556906"/>
              <a:ext cx="1" cy="23012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7FCDF74-7F6D-4D5E-2B5F-79DBAAA1158E}"/>
                </a:ext>
              </a:extLst>
            </p:cNvPr>
            <p:cNvSpPr/>
            <p:nvPr/>
          </p:nvSpPr>
          <p:spPr>
            <a:xfrm>
              <a:off x="8920234" y="3316151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3" name="椭圆 232">
              <a:extLst>
                <a:ext uri="{FF2B5EF4-FFF2-40B4-BE49-F238E27FC236}">
                  <a16:creationId xmlns:a16="http://schemas.microsoft.com/office/drawing/2014/main" id="{2972BF86-D15A-31C5-83C9-BAD69F3D5C3A}"/>
                </a:ext>
              </a:extLst>
            </p:cNvPr>
            <p:cNvSpPr/>
            <p:nvPr/>
          </p:nvSpPr>
          <p:spPr>
            <a:xfrm>
              <a:off x="8920233" y="378703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375510C6-998D-6507-2732-F38A236DA6F8}"/>
              </a:ext>
            </a:extLst>
          </p:cNvPr>
          <p:cNvGrpSpPr/>
          <p:nvPr/>
        </p:nvGrpSpPr>
        <p:grpSpPr>
          <a:xfrm rot="787330">
            <a:off x="7528173" y="3045274"/>
            <a:ext cx="240756" cy="711637"/>
            <a:chOff x="8920233" y="3316151"/>
            <a:chExt cx="240756" cy="711637"/>
          </a:xfrm>
        </p:grpSpPr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947C260B-6B3A-18A8-5219-3F3A265AB11A}"/>
                </a:ext>
              </a:extLst>
            </p:cNvPr>
            <p:cNvCxnSpPr>
              <a:stCxn id="244" idx="4"/>
              <a:endCxn id="245" idx="0"/>
            </p:cNvCxnSpPr>
            <p:nvPr/>
          </p:nvCxnSpPr>
          <p:spPr>
            <a:xfrm flipH="1">
              <a:off x="9040611" y="3556906"/>
              <a:ext cx="1" cy="23012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EEF36DC1-114E-45ED-74DC-4628B592697A}"/>
                </a:ext>
              </a:extLst>
            </p:cNvPr>
            <p:cNvSpPr/>
            <p:nvPr/>
          </p:nvSpPr>
          <p:spPr>
            <a:xfrm>
              <a:off x="8920234" y="3316151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7960343D-BEA0-AB6F-7D44-4C20F596131C}"/>
                </a:ext>
              </a:extLst>
            </p:cNvPr>
            <p:cNvSpPr/>
            <p:nvPr/>
          </p:nvSpPr>
          <p:spPr>
            <a:xfrm>
              <a:off x="8920233" y="378703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4929EFC6-20C9-8E57-EDDE-9836B158448B}"/>
              </a:ext>
            </a:extLst>
          </p:cNvPr>
          <p:cNvGrpSpPr/>
          <p:nvPr/>
        </p:nvGrpSpPr>
        <p:grpSpPr>
          <a:xfrm rot="18226982">
            <a:off x="7393107" y="3683690"/>
            <a:ext cx="240756" cy="711637"/>
            <a:chOff x="8920233" y="3316151"/>
            <a:chExt cx="240756" cy="711637"/>
          </a:xfrm>
        </p:grpSpPr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CFB7C0AD-C49D-C175-E238-9095171DBE2F}"/>
                </a:ext>
              </a:extLst>
            </p:cNvPr>
            <p:cNvCxnSpPr>
              <a:stCxn id="248" idx="4"/>
              <a:endCxn id="249" idx="0"/>
            </p:cNvCxnSpPr>
            <p:nvPr/>
          </p:nvCxnSpPr>
          <p:spPr>
            <a:xfrm flipH="1">
              <a:off x="9040611" y="3556906"/>
              <a:ext cx="1" cy="23012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75D410B4-EEAC-02E9-0BBC-2A778E8FE491}"/>
                </a:ext>
              </a:extLst>
            </p:cNvPr>
            <p:cNvSpPr/>
            <p:nvPr/>
          </p:nvSpPr>
          <p:spPr>
            <a:xfrm>
              <a:off x="8920234" y="3316151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4E7896CE-FAA7-D6A6-449B-2DA2E63F8168}"/>
                </a:ext>
              </a:extLst>
            </p:cNvPr>
            <p:cNvSpPr/>
            <p:nvPr/>
          </p:nvSpPr>
          <p:spPr>
            <a:xfrm>
              <a:off x="8920233" y="378703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7B347F2C-AAD6-8160-B528-C11D44B53FB9}"/>
              </a:ext>
            </a:extLst>
          </p:cNvPr>
          <p:cNvGrpSpPr/>
          <p:nvPr/>
        </p:nvGrpSpPr>
        <p:grpSpPr>
          <a:xfrm rot="5979693">
            <a:off x="7453396" y="4088986"/>
            <a:ext cx="240756" cy="711637"/>
            <a:chOff x="8920233" y="3316151"/>
            <a:chExt cx="240756" cy="711637"/>
          </a:xfrm>
        </p:grpSpPr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81894895-18B7-DB00-6F8C-3CC49C5D1333}"/>
                </a:ext>
              </a:extLst>
            </p:cNvPr>
            <p:cNvCxnSpPr>
              <a:stCxn id="252" idx="4"/>
              <a:endCxn id="253" idx="0"/>
            </p:cNvCxnSpPr>
            <p:nvPr/>
          </p:nvCxnSpPr>
          <p:spPr>
            <a:xfrm flipH="1">
              <a:off x="9040611" y="3556906"/>
              <a:ext cx="1" cy="23012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8B578245-C61B-8A51-ABCC-E05B1EDEB234}"/>
                </a:ext>
              </a:extLst>
            </p:cNvPr>
            <p:cNvSpPr/>
            <p:nvPr/>
          </p:nvSpPr>
          <p:spPr>
            <a:xfrm>
              <a:off x="8920234" y="3316151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E97B20D5-C67A-8BDF-85B7-D63643CFC0A5}"/>
                </a:ext>
              </a:extLst>
            </p:cNvPr>
            <p:cNvSpPr/>
            <p:nvPr/>
          </p:nvSpPr>
          <p:spPr>
            <a:xfrm>
              <a:off x="8920233" y="378703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32C39495-2D12-EA7F-C3A7-8085031E9B1A}"/>
              </a:ext>
            </a:extLst>
          </p:cNvPr>
          <p:cNvGrpSpPr/>
          <p:nvPr/>
        </p:nvGrpSpPr>
        <p:grpSpPr>
          <a:xfrm rot="9098455">
            <a:off x="10297107" y="2969391"/>
            <a:ext cx="240756" cy="711637"/>
            <a:chOff x="8920233" y="3316151"/>
            <a:chExt cx="240756" cy="711637"/>
          </a:xfrm>
        </p:grpSpPr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5E16ABB9-D747-5238-6BF3-EA2C3FD0A74C}"/>
                </a:ext>
              </a:extLst>
            </p:cNvPr>
            <p:cNvCxnSpPr>
              <a:stCxn id="260" idx="4"/>
              <a:endCxn id="261" idx="0"/>
            </p:cNvCxnSpPr>
            <p:nvPr/>
          </p:nvCxnSpPr>
          <p:spPr>
            <a:xfrm flipH="1">
              <a:off x="9040611" y="3556906"/>
              <a:ext cx="1" cy="23012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2FE0C0AB-8A6C-4548-98DB-3EF6A757AB31}"/>
                </a:ext>
              </a:extLst>
            </p:cNvPr>
            <p:cNvSpPr/>
            <p:nvPr/>
          </p:nvSpPr>
          <p:spPr>
            <a:xfrm>
              <a:off x="8920234" y="3316151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C048B089-4ACE-5992-3728-8BDD5CADA844}"/>
                </a:ext>
              </a:extLst>
            </p:cNvPr>
            <p:cNvSpPr/>
            <p:nvPr/>
          </p:nvSpPr>
          <p:spPr>
            <a:xfrm>
              <a:off x="8920233" y="378703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A884DB0C-FFDE-831B-4DB0-F72C4D9F5FFD}"/>
              </a:ext>
            </a:extLst>
          </p:cNvPr>
          <p:cNvGrpSpPr/>
          <p:nvPr/>
        </p:nvGrpSpPr>
        <p:grpSpPr>
          <a:xfrm rot="574443">
            <a:off x="10671613" y="2770694"/>
            <a:ext cx="240756" cy="711637"/>
            <a:chOff x="8920233" y="3316151"/>
            <a:chExt cx="240756" cy="711637"/>
          </a:xfrm>
        </p:grpSpPr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EA833212-1CB3-D51C-DE5F-2B4DFB9D2D52}"/>
                </a:ext>
              </a:extLst>
            </p:cNvPr>
            <p:cNvCxnSpPr>
              <a:stCxn id="264" idx="4"/>
              <a:endCxn id="265" idx="0"/>
            </p:cNvCxnSpPr>
            <p:nvPr/>
          </p:nvCxnSpPr>
          <p:spPr>
            <a:xfrm flipH="1">
              <a:off x="9040611" y="3556906"/>
              <a:ext cx="1" cy="23012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BDE0A9C3-A48C-8C92-CBC9-C93082EF480A}"/>
                </a:ext>
              </a:extLst>
            </p:cNvPr>
            <p:cNvSpPr/>
            <p:nvPr/>
          </p:nvSpPr>
          <p:spPr>
            <a:xfrm>
              <a:off x="8920234" y="3316151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5" name="椭圆 264">
              <a:extLst>
                <a:ext uri="{FF2B5EF4-FFF2-40B4-BE49-F238E27FC236}">
                  <a16:creationId xmlns:a16="http://schemas.microsoft.com/office/drawing/2014/main" id="{39A339CE-A1F6-50FF-3411-48C35AEB3A6B}"/>
                </a:ext>
              </a:extLst>
            </p:cNvPr>
            <p:cNvSpPr/>
            <p:nvPr/>
          </p:nvSpPr>
          <p:spPr>
            <a:xfrm>
              <a:off x="8920233" y="378703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D58886E8-E193-41D5-F33C-756995AEF031}"/>
              </a:ext>
            </a:extLst>
          </p:cNvPr>
          <p:cNvGrpSpPr/>
          <p:nvPr/>
        </p:nvGrpSpPr>
        <p:grpSpPr>
          <a:xfrm rot="3785284">
            <a:off x="10502329" y="3585948"/>
            <a:ext cx="240756" cy="711637"/>
            <a:chOff x="8920233" y="3316151"/>
            <a:chExt cx="240756" cy="711637"/>
          </a:xfrm>
        </p:grpSpPr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E449AE23-B814-EAF7-3A0B-A4C2730BBADF}"/>
                </a:ext>
              </a:extLst>
            </p:cNvPr>
            <p:cNvCxnSpPr>
              <a:stCxn id="268" idx="4"/>
              <a:endCxn id="269" idx="0"/>
            </p:cNvCxnSpPr>
            <p:nvPr/>
          </p:nvCxnSpPr>
          <p:spPr>
            <a:xfrm flipH="1">
              <a:off x="9040611" y="3556906"/>
              <a:ext cx="1" cy="23012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FDF5159D-168B-47A8-3D8D-D3CC74F39BDB}"/>
                </a:ext>
              </a:extLst>
            </p:cNvPr>
            <p:cNvSpPr/>
            <p:nvPr/>
          </p:nvSpPr>
          <p:spPr>
            <a:xfrm>
              <a:off x="8920234" y="3316151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CBF49DBD-C307-AD8E-755C-5C4B904E84CA}"/>
                </a:ext>
              </a:extLst>
            </p:cNvPr>
            <p:cNvSpPr/>
            <p:nvPr/>
          </p:nvSpPr>
          <p:spPr>
            <a:xfrm>
              <a:off x="8920233" y="378703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CC5B0291-52DF-CFC9-0451-A95E989DA627}"/>
              </a:ext>
            </a:extLst>
          </p:cNvPr>
          <p:cNvGrpSpPr/>
          <p:nvPr/>
        </p:nvGrpSpPr>
        <p:grpSpPr>
          <a:xfrm rot="16200000">
            <a:off x="10486378" y="4021262"/>
            <a:ext cx="240756" cy="711637"/>
            <a:chOff x="8920233" y="3316151"/>
            <a:chExt cx="240756" cy="711637"/>
          </a:xfrm>
        </p:grpSpPr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88192B5F-356F-C1C7-14B2-33C0D62CB8E5}"/>
                </a:ext>
              </a:extLst>
            </p:cNvPr>
            <p:cNvCxnSpPr>
              <a:stCxn id="272" idx="4"/>
              <a:endCxn id="273" idx="0"/>
            </p:cNvCxnSpPr>
            <p:nvPr/>
          </p:nvCxnSpPr>
          <p:spPr>
            <a:xfrm flipH="1">
              <a:off x="9040611" y="3556906"/>
              <a:ext cx="1" cy="230127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6573FEC6-E81C-C4F2-97BD-BC2BAA26492B}"/>
                </a:ext>
              </a:extLst>
            </p:cNvPr>
            <p:cNvSpPr/>
            <p:nvPr/>
          </p:nvSpPr>
          <p:spPr>
            <a:xfrm>
              <a:off x="8920234" y="3316151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B8F185E3-76CD-4438-B3B0-74E89242E12F}"/>
                </a:ext>
              </a:extLst>
            </p:cNvPr>
            <p:cNvSpPr/>
            <p:nvPr/>
          </p:nvSpPr>
          <p:spPr>
            <a:xfrm>
              <a:off x="8920233" y="378703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</p:grpSp>
      <p:sp>
        <p:nvSpPr>
          <p:cNvPr id="274" name="文本框 273">
            <a:extLst>
              <a:ext uri="{FF2B5EF4-FFF2-40B4-BE49-F238E27FC236}">
                <a16:creationId xmlns:a16="http://schemas.microsoft.com/office/drawing/2014/main" id="{E0D0AFCB-2731-DFF3-EEB3-A414BAC7FC8E}"/>
              </a:ext>
            </a:extLst>
          </p:cNvPr>
          <p:cNvSpPr txBox="1"/>
          <p:nvPr/>
        </p:nvSpPr>
        <p:spPr>
          <a:xfrm>
            <a:off x="7739250" y="3568229"/>
            <a:ext cx="2752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······</a:t>
            </a: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DD6DB056-AD75-F19B-7558-04DBAF7BEC90}"/>
                  </a:ext>
                </a:extLst>
              </p:cNvPr>
              <p:cNvSpPr txBox="1"/>
              <p:nvPr/>
            </p:nvSpPr>
            <p:spPr>
              <a:xfrm>
                <a:off x="5133865" y="2492272"/>
                <a:ext cx="819713" cy="44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DD6DB056-AD75-F19B-7558-04DBAF7B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865" y="2492272"/>
                <a:ext cx="819713" cy="440955"/>
              </a:xfrm>
              <a:prstGeom prst="rect">
                <a:avLst/>
              </a:prstGeom>
              <a:blipFill>
                <a:blip r:embed="rId6"/>
                <a:stretch>
                  <a:fillRect b="-15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74FC101-AC63-1DF5-F7DD-5AA1DC64156E}"/>
                  </a:ext>
                </a:extLst>
              </p:cNvPr>
              <p:cNvSpPr txBox="1"/>
              <p:nvPr/>
            </p:nvSpPr>
            <p:spPr>
              <a:xfrm>
                <a:off x="6238424" y="2492272"/>
                <a:ext cx="819713" cy="44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274FC101-AC63-1DF5-F7DD-5AA1DC641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24" y="2492272"/>
                <a:ext cx="819713" cy="440955"/>
              </a:xfrm>
              <a:prstGeom prst="rect">
                <a:avLst/>
              </a:prstGeom>
              <a:blipFill>
                <a:blip r:embed="rId7"/>
                <a:stretch>
                  <a:fillRect b="-15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C5AC277-C78F-B5B0-DFC5-D270C8FFFE11}"/>
              </a:ext>
            </a:extLst>
          </p:cNvPr>
          <p:cNvCxnSpPr>
            <a:cxnSpLocks/>
          </p:cNvCxnSpPr>
          <p:nvPr/>
        </p:nvCxnSpPr>
        <p:spPr>
          <a:xfrm>
            <a:off x="1577476" y="3035574"/>
            <a:ext cx="382064" cy="0"/>
          </a:xfrm>
          <a:prstGeom prst="straightConnector1">
            <a:avLst/>
          </a:prstGeom>
          <a:ln w="28575">
            <a:gradFill>
              <a:gsLst>
                <a:gs pos="17000">
                  <a:schemeClr val="accent5"/>
                </a:gs>
                <a:gs pos="100000">
                  <a:srgbClr val="FF0000"/>
                </a:gs>
              </a:gsLst>
              <a:lin ang="0" scaled="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1A29C95-9B70-1234-E471-50B15A54C169}"/>
              </a:ext>
            </a:extLst>
          </p:cNvPr>
          <p:cNvCxnSpPr>
            <a:cxnSpLocks/>
          </p:cNvCxnSpPr>
          <p:nvPr/>
        </p:nvCxnSpPr>
        <p:spPr>
          <a:xfrm>
            <a:off x="1225886" y="3035574"/>
            <a:ext cx="382064" cy="0"/>
          </a:xfrm>
          <a:prstGeom prst="straightConnector1">
            <a:avLst/>
          </a:prstGeom>
          <a:ln w="28575">
            <a:gradFill>
              <a:gsLst>
                <a:gs pos="17000">
                  <a:schemeClr val="accent5"/>
                </a:gs>
                <a:gs pos="100000">
                  <a:srgbClr val="FF0000"/>
                </a:gs>
              </a:gsLst>
              <a:lin ang="0" scaled="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FCCBD72-D7FC-01E4-5FCB-08EF426BA94F}"/>
              </a:ext>
            </a:extLst>
          </p:cNvPr>
          <p:cNvGrpSpPr/>
          <p:nvPr/>
        </p:nvGrpSpPr>
        <p:grpSpPr>
          <a:xfrm>
            <a:off x="1373741" y="2614121"/>
            <a:ext cx="717713" cy="298402"/>
            <a:chOff x="1030718" y="2490696"/>
            <a:chExt cx="717713" cy="298402"/>
          </a:xfrm>
        </p:grpSpPr>
        <p:sp>
          <p:nvSpPr>
            <p:cNvPr id="19" name="左大括号 18">
              <a:extLst>
                <a:ext uri="{FF2B5EF4-FFF2-40B4-BE49-F238E27FC236}">
                  <a16:creationId xmlns:a16="http://schemas.microsoft.com/office/drawing/2014/main" id="{AB0E7640-7FFB-0332-F078-E5EE9ABBC0E9}"/>
                </a:ext>
              </a:extLst>
            </p:cNvPr>
            <p:cNvSpPr/>
            <p:nvPr/>
          </p:nvSpPr>
          <p:spPr>
            <a:xfrm rot="5400000">
              <a:off x="1365970" y="2577592"/>
              <a:ext cx="70848" cy="352164"/>
            </a:xfrm>
            <a:prstGeom prst="leftBrace">
              <a:avLst>
                <a:gd name="adj1" fmla="val 68363"/>
                <a:gd name="adj2" fmla="val 50000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AFDF239-E565-25D6-2E56-10ED36E9A894}"/>
                </a:ext>
              </a:extLst>
            </p:cNvPr>
            <p:cNvSpPr txBox="1"/>
            <p:nvPr/>
          </p:nvSpPr>
          <p:spPr>
            <a:xfrm>
              <a:off x="1030718" y="2490696"/>
              <a:ext cx="717713" cy="2580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latin typeface="楷体" panose="02010609060101010101" pitchFamily="49" charset="-122"/>
                  <a:ea typeface="楷体" panose="02010609060101010101" pitchFamily="49" charset="-122"/>
                </a:rPr>
                <a:t>电偶极矩</a:t>
              </a:r>
              <a:endParaRPr lang="zh-CN" altLang="en-US" sz="1050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B898221-B52F-08F6-8C05-B5262D9159EE}"/>
              </a:ext>
            </a:extLst>
          </p:cNvPr>
          <p:cNvSpPr txBox="1"/>
          <p:nvPr/>
        </p:nvSpPr>
        <p:spPr>
          <a:xfrm>
            <a:off x="2506015" y="2697998"/>
            <a:ext cx="1236865" cy="25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>
                <a:latin typeface="楷体" panose="02010609060101010101" pitchFamily="49" charset="-122"/>
                <a:ea typeface="楷体" panose="02010609060101010101" pitchFamily="49" charset="-122"/>
              </a:rPr>
              <a:t>······</a:t>
            </a:r>
            <a:endParaRPr lang="zh-CN" altLang="en-US" sz="1050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8A16150-8B8E-0DBD-22B4-76E4B436C814}"/>
              </a:ext>
            </a:extLst>
          </p:cNvPr>
          <p:cNvCxnSpPr>
            <a:cxnSpLocks/>
          </p:cNvCxnSpPr>
          <p:nvPr/>
        </p:nvCxnSpPr>
        <p:spPr>
          <a:xfrm>
            <a:off x="4679849" y="3035574"/>
            <a:ext cx="382064" cy="0"/>
          </a:xfrm>
          <a:prstGeom prst="straightConnector1">
            <a:avLst/>
          </a:prstGeom>
          <a:ln w="28575">
            <a:gradFill>
              <a:gsLst>
                <a:gs pos="17000">
                  <a:schemeClr val="accent5"/>
                </a:gs>
                <a:gs pos="100000">
                  <a:srgbClr val="FF0000"/>
                </a:gs>
              </a:gsLst>
              <a:lin ang="0" scaled="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829D849-F530-A3B4-2FCE-991590C39E33}"/>
              </a:ext>
            </a:extLst>
          </p:cNvPr>
          <p:cNvCxnSpPr>
            <a:cxnSpLocks/>
          </p:cNvCxnSpPr>
          <p:nvPr/>
        </p:nvCxnSpPr>
        <p:spPr>
          <a:xfrm>
            <a:off x="4338151" y="3035574"/>
            <a:ext cx="382064" cy="0"/>
          </a:xfrm>
          <a:prstGeom prst="straightConnector1">
            <a:avLst/>
          </a:prstGeom>
          <a:ln w="28575">
            <a:gradFill>
              <a:gsLst>
                <a:gs pos="17000">
                  <a:schemeClr val="accent5"/>
                </a:gs>
                <a:gs pos="100000">
                  <a:srgbClr val="FF0000"/>
                </a:gs>
              </a:gsLst>
              <a:lin ang="0" scaled="0"/>
            </a:gra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32D222E-8548-3B83-39E2-EC091DB5872D}"/>
                  </a:ext>
                </a:extLst>
              </p:cNvPr>
              <p:cNvSpPr txBox="1"/>
              <p:nvPr/>
            </p:nvSpPr>
            <p:spPr>
              <a:xfrm>
                <a:off x="670827" y="4707464"/>
                <a:ext cx="819713" cy="43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内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32D222E-8548-3B83-39E2-EC091DB58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27" y="4707464"/>
                <a:ext cx="819713" cy="436786"/>
              </a:xfrm>
              <a:prstGeom prst="rect">
                <a:avLst/>
              </a:prstGeom>
              <a:blipFill>
                <a:blip r:embed="rId8"/>
                <a:stretch>
                  <a:fillRect b="-15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D5E61AC-2573-DCE1-34E8-76C8C0978342}"/>
                  </a:ext>
                </a:extLst>
              </p:cNvPr>
              <p:cNvSpPr txBox="1"/>
              <p:nvPr/>
            </p:nvSpPr>
            <p:spPr>
              <a:xfrm>
                <a:off x="10752831" y="4755383"/>
                <a:ext cx="819713" cy="43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内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D5E61AC-2573-DCE1-34E8-76C8C0978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2831" y="4755383"/>
                <a:ext cx="819713" cy="436786"/>
              </a:xfrm>
              <a:prstGeom prst="rect">
                <a:avLst/>
              </a:prstGeom>
              <a:blipFill>
                <a:blip r:embed="rId9"/>
                <a:stretch>
                  <a:fillRect b="-15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287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85185E-6 L 0.01419 -1.85185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4.81481E-6 L -0.01419 -4.81481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8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-4800000">
                                      <p:cBhvr>
                                        <p:cTn id="144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2.96296E-6 L 0.00938 -0.01088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5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6180000">
                                      <p:cBhvr>
                                        <p:cTn id="148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3.33333E-6 L -0.01002 0.01875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926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040000">
                                      <p:cBhvr>
                                        <p:cTn id="152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1.11111E-6 L -0.003 -0.01898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4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200000">
                                      <p:cBhvr>
                                        <p:cTn id="15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1.85185E-6 L -0.0026 -0.01019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509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6000000">
                                      <p:cBhvr>
                                        <p:cTn id="160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2.96296E-6 L -0.00313 0.00486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31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080000">
                                      <p:cBhvr>
                                        <p:cTn id="164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2.22222E-6 L 0.02916 0.04051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2014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9180000">
                                      <p:cBhvr>
                                        <p:cTn id="168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7 -0.00371 L 0.01237 -0.00417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" y="-23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0534 -0.0078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4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6" grpId="0"/>
      <p:bldP spid="47" grpId="0"/>
      <p:bldP spid="53" grpId="0"/>
      <p:bldP spid="54" grpId="0"/>
      <p:bldP spid="274" grpId="0"/>
      <p:bldP spid="287" grpId="0"/>
      <p:bldP spid="288" grpId="0"/>
      <p:bldP spid="28" grpId="0"/>
      <p:bldP spid="28" grpId="1"/>
      <p:bldP spid="38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9050A933-60E2-B7AA-98F9-064C6112EA8B}"/>
              </a:ext>
            </a:extLst>
          </p:cNvPr>
          <p:cNvSpPr/>
          <p:nvPr/>
        </p:nvSpPr>
        <p:spPr>
          <a:xfrm>
            <a:off x="9171725" y="1483240"/>
            <a:ext cx="2511046" cy="38263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静电场中的电介质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为定量描述电介质的极化程度，引入 电极化强度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𝑷</m:t>
                        </m:r>
                      </m:e>
                    </m:acc>
                  </m:oMath>
                </a14:m>
                <a:r>
                  <a:rPr lang="zh-CN" altLang="en-US" sz="1600" b="1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这个物理量。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462178"/>
              </a:xfrm>
              <a:prstGeom prst="rect">
                <a:avLst/>
              </a:prstGeom>
              <a:blipFill>
                <a:blip r:embed="rId6"/>
                <a:stretch>
                  <a:fillRect l="-274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7284C76E-2F92-D51A-3DE4-88ABBD55B53D}"/>
              </a:ext>
            </a:extLst>
          </p:cNvPr>
          <p:cNvSpPr txBox="1"/>
          <p:nvPr/>
        </p:nvSpPr>
        <p:spPr>
          <a:xfrm>
            <a:off x="4052785" y="775742"/>
            <a:ext cx="1479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电极化强度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D4A4412-C34B-7989-A4D4-4A26DAADCE01}"/>
                  </a:ext>
                </a:extLst>
              </p:cNvPr>
              <p:cNvSpPr txBox="1"/>
              <p:nvPr/>
            </p:nvSpPr>
            <p:spPr>
              <a:xfrm>
                <a:off x="507460" y="2176486"/>
                <a:ext cx="9010613" cy="96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电极化强度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𝑷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电介质中 某点附近 单位体积内 分子电偶极矩的矢量和，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即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𝑷</m:t>
                        </m:r>
                      </m:e>
                    </m:acc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𝒓</m:t>
                            </m:r>
                          </m:e>
                        </m:acc>
                      </m:e>
                    </m:d>
                    <m:r>
                      <a:rPr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naryPr>
                          <m:sub/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1600" b="1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方正小标宋简体" panose="02000000000000000000" pitchFamily="2" charset="-122"/>
                                  </a:rPr>
                                  <m:t>𝒑</m:t>
                                </m:r>
                              </m:e>
                            </m:acc>
                          </m:e>
                        </m:nary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电极化强度 是一个 以空间位置（位矢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𝒓</m:t>
                        </m:r>
                      </m:e>
                    </m:acc>
                    <m:r>
                      <a:rPr lang="en-US" altLang="zh-CN" sz="14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）为自变量 的 矢量函数。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D4A4412-C34B-7989-A4D4-4A26DAAD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176486"/>
                <a:ext cx="9010613" cy="966996"/>
              </a:xfrm>
              <a:prstGeom prst="rect">
                <a:avLst/>
              </a:prstGeom>
              <a:blipFill>
                <a:blip r:embed="rId7"/>
                <a:stretch>
                  <a:fillRect l="-338" t="-11321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0CF5D80-A559-0522-DFEA-BD79C1EF41EF}"/>
                  </a:ext>
                </a:extLst>
              </p:cNvPr>
              <p:cNvSpPr txBox="1"/>
              <p:nvPr/>
            </p:nvSpPr>
            <p:spPr>
              <a:xfrm>
                <a:off x="507460" y="3202120"/>
                <a:ext cx="9010613" cy="849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极化电荷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电介质极化后 在电介质表面产生的电荷。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有如下关系：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𝑷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穿过任意闭合曲面的 电极化强度通量 数值上等于 该曲面包围的极化电荷量的负值。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0CF5D80-A559-0522-DFEA-BD79C1EF4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202120"/>
                <a:ext cx="9010613" cy="849720"/>
              </a:xfrm>
              <a:prstGeom prst="rect">
                <a:avLst/>
              </a:prstGeom>
              <a:blipFill>
                <a:blip r:embed="rId8"/>
                <a:stretch>
                  <a:fillRect l="-338" t="-37857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9AE567F-10AE-DC30-7FCB-D1C59F133940}"/>
                  </a:ext>
                </a:extLst>
              </p:cNvPr>
              <p:cNvSpPr txBox="1"/>
              <p:nvPr/>
            </p:nvSpPr>
            <p:spPr>
              <a:xfrm>
                <a:off x="507460" y="4223293"/>
                <a:ext cx="9010613" cy="824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电介质极化后 电介质内部 内电场与外电场的叠加。有如下关系：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𝑷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𝜒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𝜒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𝑐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：</m:t>
                    </m:r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电介质的极化率，仅由电介质本身决定，无量纲。</a:t>
                </a:r>
                <a:r>
                  <a:rPr lang="zh-CN" altLang="en-US" sz="1400" b="1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𝑷</m:t>
                        </m:r>
                      </m:e>
                    </m:acc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有相同的量纲（高斯定理）。</a:t>
                </a:r>
                <a:endParaRPr lang="en-US" altLang="zh-CN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9AE567F-10AE-DC30-7FCB-D1C59F13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4223293"/>
                <a:ext cx="9010613" cy="824841"/>
              </a:xfrm>
              <a:prstGeom prst="rect">
                <a:avLst/>
              </a:prstGeom>
              <a:blipFill>
                <a:blip r:embed="rId9"/>
                <a:stretch>
                  <a:fillRect l="-338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C72ACD9-2E02-95D4-F5C0-661A0796C2EC}"/>
                  </a:ext>
                </a:extLst>
              </p:cNvPr>
              <p:cNvSpPr txBox="1"/>
              <p:nvPr/>
            </p:nvSpPr>
            <p:spPr>
              <a:xfrm>
                <a:off x="9435108" y="3168502"/>
                <a:ext cx="1466242" cy="333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电极化强度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𝑷</m:t>
                        </m:r>
                      </m:e>
                    </m:acc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C72ACD9-2E02-95D4-F5C0-661A0796C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08" y="3168502"/>
                <a:ext cx="1466242" cy="333938"/>
              </a:xfrm>
              <a:prstGeom prst="rect">
                <a:avLst/>
              </a:prstGeom>
              <a:blipFill>
                <a:blip r:embed="rId1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32E4D63-1B09-A178-D0AB-6BAE291C7AFC}"/>
                  </a:ext>
                </a:extLst>
              </p:cNvPr>
              <p:cNvSpPr txBox="1"/>
              <p:nvPr/>
            </p:nvSpPr>
            <p:spPr>
              <a:xfrm>
                <a:off x="9534048" y="4592689"/>
                <a:ext cx="1174634" cy="333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极化电荷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𝑝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32E4D63-1B09-A178-D0AB-6BAE291C7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048" y="4592689"/>
                <a:ext cx="1174634" cy="333938"/>
              </a:xfrm>
              <a:prstGeom prst="rect">
                <a:avLst/>
              </a:prstGeom>
              <a:blipFill>
                <a:blip r:embed="rId11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22AAEA7-43EB-40E7-4BE2-0BB02A21D7C2}"/>
                  </a:ext>
                </a:extLst>
              </p:cNvPr>
              <p:cNvSpPr txBox="1"/>
              <p:nvPr/>
            </p:nvSpPr>
            <p:spPr>
              <a:xfrm>
                <a:off x="9486062" y="1848725"/>
                <a:ext cx="1325880" cy="333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4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22AAEA7-43EB-40E7-4BE2-0BB02A21D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062" y="1848725"/>
                <a:ext cx="1325880" cy="333938"/>
              </a:xfrm>
              <a:prstGeom prst="rect">
                <a:avLst/>
              </a:prstGeom>
              <a:blipFill>
                <a:blip r:embed="rId1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6354D77-BBFF-0DF8-9803-E2BD96F47253}"/>
              </a:ext>
            </a:extLst>
          </p:cNvPr>
          <p:cNvCxnSpPr/>
          <p:nvPr/>
        </p:nvCxnSpPr>
        <p:spPr>
          <a:xfrm>
            <a:off x="10114907" y="2238668"/>
            <a:ext cx="0" cy="9117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EC953E52-0C16-8D79-5134-157DB8B88940}"/>
                  </a:ext>
                </a:extLst>
              </p:cNvPr>
              <p:cNvSpPr txBox="1"/>
              <p:nvPr/>
            </p:nvSpPr>
            <p:spPr>
              <a:xfrm>
                <a:off x="9531364" y="2505217"/>
                <a:ext cx="1146089" cy="3339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𝑷</m:t>
                          </m:r>
                        </m:e>
                      </m:acc>
                      <m:r>
                        <a:rPr lang="en-US" altLang="zh-CN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𝜒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zh-CN" alt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</m:oMath>
                  </m:oMathPara>
                </a14:m>
                <a:endParaRPr lang="zh-CN" altLang="en-US" sz="1400" b="1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EC953E52-0C16-8D79-5134-157DB8B88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364" y="2505217"/>
                <a:ext cx="1146089" cy="333938"/>
              </a:xfrm>
              <a:prstGeom prst="rect">
                <a:avLst/>
              </a:prstGeom>
              <a:blipFill>
                <a:blip r:embed="rId1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67BC423-3DAF-E888-1DD4-B05CFDDB3F96}"/>
              </a:ext>
            </a:extLst>
          </p:cNvPr>
          <p:cNvCxnSpPr/>
          <p:nvPr/>
        </p:nvCxnSpPr>
        <p:spPr>
          <a:xfrm>
            <a:off x="10114907" y="3593015"/>
            <a:ext cx="0" cy="91177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D4EF4EDE-25F0-92A2-BB05-640FBCA44939}"/>
                  </a:ext>
                </a:extLst>
              </p:cNvPr>
              <p:cNvSpPr txBox="1"/>
              <p:nvPr/>
            </p:nvSpPr>
            <p:spPr>
              <a:xfrm>
                <a:off x="9398925" y="3851290"/>
                <a:ext cx="1410969" cy="3704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sub>
                      <m:sup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zh-CN" alt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𝑷</m:t>
                            </m:r>
                          </m:e>
                        </m:acc>
                      </m:e>
                    </m:nary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zh-CN" altLang="en-US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D4EF4EDE-25F0-92A2-BB05-640FBCA44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925" y="3851290"/>
                <a:ext cx="1410969" cy="370486"/>
              </a:xfrm>
              <a:prstGeom prst="rect">
                <a:avLst/>
              </a:prstGeom>
              <a:blipFill>
                <a:blip r:embed="rId14"/>
                <a:stretch>
                  <a:fillRect l="-17316" t="-98361" b="-159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6DFA801C-642E-B445-250E-98C821FF859B}"/>
              </a:ext>
            </a:extLst>
          </p:cNvPr>
          <p:cNvGrpSpPr/>
          <p:nvPr/>
        </p:nvGrpSpPr>
        <p:grpSpPr>
          <a:xfrm>
            <a:off x="10824412" y="2002036"/>
            <a:ext cx="663560" cy="2742679"/>
            <a:chOff x="10824412" y="2002036"/>
            <a:chExt cx="663560" cy="2742679"/>
          </a:xfrm>
        </p:grpSpPr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3321BE6E-0A95-B7EF-7CCD-BBAC79671F4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479537" y="3346911"/>
              <a:ext cx="2742679" cy="52930"/>
            </a:xfrm>
            <a:prstGeom prst="bentConnector4">
              <a:avLst>
                <a:gd name="adj1" fmla="val 60"/>
                <a:gd name="adj2" fmla="val 723843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335C088-411C-A00E-754E-25F566978620}"/>
                </a:ext>
              </a:extLst>
            </p:cNvPr>
            <p:cNvSpPr txBox="1"/>
            <p:nvPr/>
          </p:nvSpPr>
          <p:spPr>
            <a:xfrm>
              <a:off x="10937533" y="3089174"/>
              <a:ext cx="550439" cy="52684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高斯定理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006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9" grpId="0"/>
      <p:bldP spid="28" grpId="0"/>
      <p:bldP spid="29" grpId="0"/>
      <p:bldP spid="31" grpId="0"/>
      <p:bldP spid="33" grpId="0"/>
      <p:bldP spid="35" grpId="0"/>
      <p:bldP spid="37" grpId="0"/>
      <p:bldP spid="113" grpId="0" animBg="1"/>
      <p:bldP spid="1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6.5|12.6|14.9|4.8|19|20.3|24.4|3.7|8.3|3.7|3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1.7|12.2|11.9|3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5|5.6|33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|25.7|30.9|19.3|15.4|27.9|43.9|21.5|34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9|7.9|13.7|66.5|5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|25.7|30.9|19.3|15.4|27.9|43.9|21.5|34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1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7.5|7.1|20.1|25.2|16.6|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80.4|70|1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4.8|18.8|19.6|5.5|9.7|20.5|50.8|5.6|3.5|50.9|5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4.6|13.9|2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32.2|27.1|24.8|3.1|29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|4.2|20.2|4.5|30.7|6.4|7.3|16.8|3.5|4.6|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7.5|16.2|20.8|49.6|1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8.9|4.1|11.3|8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28812</TotalTime>
  <Words>2578</Words>
  <Application>Microsoft Office PowerPoint</Application>
  <PresentationFormat>宽屏</PresentationFormat>
  <Paragraphs>405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方正小标宋简体</vt:lpstr>
      <vt:lpstr>Cambria Math</vt:lpstr>
      <vt:lpstr>Arial</vt:lpstr>
      <vt:lpstr>华文宋体</vt:lpstr>
      <vt:lpstr>方正清刻本悦宋简体</vt:lpstr>
      <vt:lpstr>等线 Light</vt:lpstr>
      <vt:lpstr>华文中宋</vt:lpstr>
      <vt:lpstr>仿宋</vt:lpstr>
      <vt:lpstr>等线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116</cp:revision>
  <dcterms:created xsi:type="dcterms:W3CDTF">2022-05-05T07:14:53Z</dcterms:created>
  <dcterms:modified xsi:type="dcterms:W3CDTF">2023-02-19T16:37:35Z</dcterms:modified>
</cp:coreProperties>
</file>